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71" r:id="rId2"/>
    <p:sldId id="305" r:id="rId3"/>
    <p:sldId id="346" r:id="rId4"/>
    <p:sldId id="283" r:id="rId5"/>
    <p:sldId id="296" r:id="rId6"/>
    <p:sldId id="319" r:id="rId7"/>
    <p:sldId id="347" r:id="rId8"/>
    <p:sldId id="353" r:id="rId9"/>
    <p:sldId id="341" r:id="rId10"/>
    <p:sldId id="348" r:id="rId11"/>
    <p:sldId id="351" r:id="rId12"/>
    <p:sldId id="349" r:id="rId13"/>
    <p:sldId id="350" r:id="rId14"/>
    <p:sldId id="352" r:id="rId15"/>
    <p:sldId id="298" r:id="rId16"/>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C13BB0E-E514-42DC-9E7B-EBBB507E4E6C}">
          <p14:sldIdLst>
            <p14:sldId id="271"/>
            <p14:sldId id="305"/>
            <p14:sldId id="346"/>
            <p14:sldId id="283"/>
            <p14:sldId id="296"/>
            <p14:sldId id="319"/>
            <p14:sldId id="347"/>
            <p14:sldId id="353"/>
            <p14:sldId id="341"/>
            <p14:sldId id="348"/>
            <p14:sldId id="351"/>
            <p14:sldId id="349"/>
            <p14:sldId id="350"/>
            <p14:sldId id="352"/>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rhahn, Sonja" initials="WS" lastIdx="1" clrIdx="0">
    <p:extLst>
      <p:ext uri="{19B8F6BF-5375-455C-9EA6-DF929625EA0E}">
        <p15:presenceInfo xmlns:p15="http://schemas.microsoft.com/office/powerpoint/2012/main" userId="S-1-5-21-2811907985-2111791270-526560350-4998" providerId="AD"/>
      </p:ext>
    </p:extLst>
  </p:cmAuthor>
  <p:cmAuthor id="2" name="Saulius Urbanas" initials="SU" lastIdx="2" clrIdx="1">
    <p:extLst>
      <p:ext uri="{19B8F6BF-5375-455C-9EA6-DF929625EA0E}">
        <p15:presenceInfo xmlns:p15="http://schemas.microsoft.com/office/powerpoint/2012/main" userId="e855dd5d279caf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918"/>
    <a:srgbClr val="E6E5E6"/>
    <a:srgbClr val="FFCC99"/>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8"/>
    <p:restoredTop sz="70136" autoAdjust="0"/>
  </p:normalViewPr>
  <p:slideViewPr>
    <p:cSldViewPr snapToGrid="0" snapToObjects="1">
      <p:cViewPr varScale="1">
        <p:scale>
          <a:sx n="77" d="100"/>
          <a:sy n="77" d="100"/>
        </p:scale>
        <p:origin x="1404" y="96"/>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lang="en-US"/>
              <a:t>Presentation title</a:t>
            </a: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r>
              <a:rPr lang="en-GB"/>
              <a:t>3/20/18</a:t>
            </a:r>
            <a:endParaRPr lang="en-US"/>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71B8FAA-F9D7-8540-9DF2-2E234F330118}" type="slidenum">
              <a:rPr lang="en-US" smtClean="0"/>
              <a:t>‹Nr.›</a:t>
            </a:fld>
            <a:endParaRPr lang="en-US"/>
          </a:p>
        </p:txBody>
      </p:sp>
    </p:spTree>
    <p:extLst>
      <p:ext uri="{BB962C8B-B14F-4D97-AF65-F5344CB8AC3E}">
        <p14:creationId xmlns:p14="http://schemas.microsoft.com/office/powerpoint/2010/main" val="126265374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lang="en-US"/>
              <a:t>Presentation title</a:t>
            </a:r>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r>
              <a:rPr lang="en-GB"/>
              <a:t>3/20/18</a:t>
            </a:r>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ECDFF07-56EF-D448-8B5E-415FE28D1B1D}" type="slidenum">
              <a:rPr lang="en-US" smtClean="0"/>
              <a:t>‹Nr.›</a:t>
            </a:fld>
            <a:endParaRPr lang="en-US"/>
          </a:p>
        </p:txBody>
      </p:sp>
    </p:spTree>
    <p:extLst>
      <p:ext uri="{BB962C8B-B14F-4D97-AF65-F5344CB8AC3E}">
        <p14:creationId xmlns:p14="http://schemas.microsoft.com/office/powerpoint/2010/main" val="1984255260"/>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r>
              <a:rPr lang="en-US" dirty="0" smtClean="0"/>
              <a:t>Presentation title</a:t>
            </a:r>
            <a:endParaRPr lang="en-US" dirty="0"/>
          </a:p>
        </p:txBody>
      </p:sp>
      <p:sp>
        <p:nvSpPr>
          <p:cNvPr id="5" name="Datumsplatzhalter 4"/>
          <p:cNvSpPr>
            <a:spLocks noGrp="1"/>
          </p:cNvSpPr>
          <p:nvPr>
            <p:ph type="dt" idx="11"/>
          </p:nvPr>
        </p:nvSpPr>
        <p:spPr/>
        <p:txBody>
          <a:bodyPr/>
          <a:lstStyle/>
          <a:p>
            <a:r>
              <a:rPr lang="en-GB" dirty="0" smtClean="0"/>
              <a:t>3/20/18</a:t>
            </a:r>
            <a:endParaRPr lang="en-US" dirty="0"/>
          </a:p>
        </p:txBody>
      </p:sp>
      <p:sp>
        <p:nvSpPr>
          <p:cNvPr id="6" name="Foliennummernplatzhalter 5"/>
          <p:cNvSpPr>
            <a:spLocks noGrp="1"/>
          </p:cNvSpPr>
          <p:nvPr>
            <p:ph type="sldNum" sz="quarter" idx="12"/>
          </p:nvPr>
        </p:nvSpPr>
        <p:spPr/>
        <p:txBody>
          <a:bodyPr/>
          <a:lstStyle/>
          <a:p>
            <a:fld id="{5ECDFF07-56EF-D448-8B5E-415FE28D1B1D}" type="slidenum">
              <a:rPr lang="en-US" smtClean="0"/>
              <a:t>1</a:t>
            </a:fld>
            <a:endParaRPr lang="en-US" dirty="0"/>
          </a:p>
        </p:txBody>
      </p:sp>
    </p:spTree>
    <p:extLst>
      <p:ext uri="{BB962C8B-B14F-4D97-AF65-F5344CB8AC3E}">
        <p14:creationId xmlns:p14="http://schemas.microsoft.com/office/powerpoint/2010/main" val="367204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CRD </a:t>
            </a:r>
            <a:r>
              <a:rPr lang="de-DE" dirty="0" err="1" smtClean="0"/>
              <a:t>defined</a:t>
            </a:r>
            <a:r>
              <a:rPr lang="de-DE" baseline="0" dirty="0" smtClean="0"/>
              <a:t> ad hoc </a:t>
            </a:r>
            <a:r>
              <a:rPr lang="de-DE" baseline="0" dirty="0" err="1" smtClean="0"/>
              <a:t>based</a:t>
            </a:r>
            <a:r>
              <a:rPr lang="de-DE" baseline="0" dirty="0" smtClean="0"/>
              <a:t> on CLC+ (Backbone) </a:t>
            </a:r>
            <a:r>
              <a:rPr lang="de-DE" baseline="0" dirty="0" err="1" smtClean="0"/>
              <a:t>request</a:t>
            </a:r>
            <a:r>
              <a:rPr lang="de-DE" baseline="0" dirty="0" smtClean="0"/>
              <a:t>. </a:t>
            </a:r>
          </a:p>
          <a:p>
            <a:pPr marL="171450" indent="-171450">
              <a:buFont typeface="Arial" panose="020B0604020202020204" pitchFamily="34" charset="0"/>
              <a:buChar char="•"/>
            </a:pPr>
            <a:r>
              <a:rPr lang="de-DE" baseline="0" dirty="0" smtClean="0"/>
              <a:t>CRD </a:t>
            </a:r>
            <a:r>
              <a:rPr lang="de-DE" baseline="0" dirty="0" err="1" smtClean="0"/>
              <a:t>specified</a:t>
            </a:r>
            <a:r>
              <a:rPr lang="de-DE" baseline="0" dirty="0" smtClean="0"/>
              <a:t> </a:t>
            </a:r>
            <a:r>
              <a:rPr lang="de-DE" baseline="0" dirty="0" err="1" smtClean="0"/>
              <a:t>mainly</a:t>
            </a:r>
            <a:r>
              <a:rPr lang="de-DE" baseline="0" dirty="0" smtClean="0"/>
              <a:t> </a:t>
            </a:r>
            <a:r>
              <a:rPr lang="de-DE" baseline="0" dirty="0" err="1" smtClean="0"/>
              <a:t>based</a:t>
            </a:r>
            <a:r>
              <a:rPr lang="de-DE" baseline="0" dirty="0" smtClean="0"/>
              <a:t> on CLC+, but </a:t>
            </a:r>
            <a:r>
              <a:rPr lang="de-DE" baseline="0" dirty="0" err="1" smtClean="0"/>
              <a:t>taking</a:t>
            </a:r>
            <a:r>
              <a:rPr lang="de-DE" baseline="0" dirty="0" smtClean="0"/>
              <a:t> </a:t>
            </a:r>
            <a:r>
              <a:rPr lang="de-DE" baseline="0" dirty="0" err="1" smtClean="0"/>
              <a:t>into</a:t>
            </a:r>
            <a:r>
              <a:rPr lang="de-DE" baseline="0" dirty="0" smtClean="0"/>
              <a:t> </a:t>
            </a:r>
            <a:r>
              <a:rPr lang="de-DE" baseline="0" dirty="0" err="1" smtClean="0"/>
              <a:t>account</a:t>
            </a:r>
            <a:r>
              <a:rPr lang="de-DE" baseline="0" dirty="0" smtClean="0"/>
              <a:t> all </a:t>
            </a:r>
            <a:r>
              <a:rPr lang="de-DE" baseline="0" dirty="0" err="1" smtClean="0"/>
              <a:t>known</a:t>
            </a:r>
            <a:r>
              <a:rPr lang="de-DE" baseline="0" dirty="0" smtClean="0"/>
              <a:t> </a:t>
            </a:r>
            <a:r>
              <a:rPr lang="en-GB" dirty="0" smtClean="0"/>
              <a:t>demands within the EC and its Institutions (collected by EG under ELS).</a:t>
            </a:r>
          </a:p>
          <a:p>
            <a:pPr marL="171450" indent="-171450">
              <a:buFont typeface="Arial" panose="020B0604020202020204" pitchFamily="34" charset="0"/>
              <a:buChar char="•"/>
            </a:pPr>
            <a:r>
              <a:rPr lang="en-GB" dirty="0" smtClean="0"/>
              <a:t>Decision for centralized</a:t>
            </a:r>
            <a:r>
              <a:rPr lang="en-GB" baseline="0" dirty="0" smtClean="0"/>
              <a:t> approach taken because of ELS experiences:</a:t>
            </a:r>
          </a:p>
          <a:p>
            <a:pPr marL="628650" lvl="1" indent="-171450">
              <a:buFont typeface="Arial" panose="020B0604020202020204" pitchFamily="34" charset="0"/>
              <a:buChar char="•"/>
            </a:pPr>
            <a:r>
              <a:rPr lang="en-GB" baseline="0" dirty="0" smtClean="0"/>
              <a:t>National INSPIRE services are lacking harmonization between countries, between themes, selection criteria, level of detail,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smtClean="0"/>
              <a:t>Automatic</a:t>
            </a:r>
            <a:r>
              <a:rPr lang="de-DE" dirty="0" smtClean="0"/>
              <a:t> </a:t>
            </a:r>
            <a:r>
              <a:rPr lang="de-DE" dirty="0" err="1" smtClean="0"/>
              <a:t>harvesting</a:t>
            </a:r>
            <a:r>
              <a:rPr lang="de-DE" dirty="0" smtClean="0"/>
              <a:t> </a:t>
            </a:r>
            <a:r>
              <a:rPr lang="de-DE" dirty="0" err="1" smtClean="0"/>
              <a:t>is</a:t>
            </a:r>
            <a:r>
              <a:rPr lang="de-DE" dirty="0" smtClean="0"/>
              <a:t> </a:t>
            </a:r>
            <a:r>
              <a:rPr lang="de-DE" dirty="0" err="1" smtClean="0"/>
              <a:t>working</a:t>
            </a:r>
            <a:r>
              <a:rPr lang="de-DE" dirty="0" smtClean="0"/>
              <a:t> </a:t>
            </a:r>
            <a:r>
              <a:rPr lang="de-DE" dirty="0" err="1" smtClean="0"/>
              <a:t>only</a:t>
            </a:r>
            <a:r>
              <a:rPr lang="de-DE" dirty="0" smtClean="0"/>
              <a:t> in </a:t>
            </a:r>
            <a:r>
              <a:rPr lang="de-DE" dirty="0" err="1" smtClean="0"/>
              <a:t>theory</a:t>
            </a:r>
            <a:r>
              <a:rPr lang="de-DE" dirty="0" smtClean="0"/>
              <a:t> </a:t>
            </a:r>
          </a:p>
          <a:p>
            <a:pPr marL="628650" lvl="1" indent="-171450">
              <a:buFont typeface="Arial" panose="020B0604020202020204" pitchFamily="34" charset="0"/>
              <a:buChar char="•"/>
            </a:pPr>
            <a:r>
              <a:rPr lang="en-GB" baseline="0" dirty="0" smtClean="0"/>
              <a:t>Central production team is more flexible</a:t>
            </a:r>
          </a:p>
          <a:p>
            <a:pPr marL="628650" lvl="1" indent="-171450">
              <a:buFont typeface="Arial" panose="020B0604020202020204" pitchFamily="34" charset="0"/>
              <a:buChar char="•"/>
            </a:pPr>
            <a:r>
              <a:rPr lang="en-GB" baseline="0" dirty="0" smtClean="0"/>
              <a:t>Keep workload for data providers low</a:t>
            </a:r>
          </a:p>
          <a:p>
            <a:pPr marL="171450" lvl="0" indent="-171450">
              <a:buFont typeface="Arial" panose="020B0604020202020204" pitchFamily="34" charset="0"/>
              <a:buChar char="•"/>
            </a:pPr>
            <a:r>
              <a:rPr lang="en-GB" baseline="0" dirty="0" smtClean="0"/>
              <a:t>Basic assumptions: necessary data available (all themes are from Annex I), data is provided by INSPIRE service, data is quality assured; harmonisation is achieved by reducing the content to only few attributes and feature types; cross-border harmonisation done by production team</a:t>
            </a:r>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3</a:t>
            </a:fld>
            <a:endParaRPr lang="en-US"/>
          </a:p>
        </p:txBody>
      </p:sp>
    </p:spTree>
    <p:extLst>
      <p:ext uri="{BB962C8B-B14F-4D97-AF65-F5344CB8AC3E}">
        <p14:creationId xmlns:p14="http://schemas.microsoft.com/office/powerpoint/2010/main" val="306571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7</a:t>
            </a:fld>
            <a:endParaRPr lang="en-US"/>
          </a:p>
        </p:txBody>
      </p:sp>
    </p:spTree>
    <p:extLst>
      <p:ext uri="{BB962C8B-B14F-4D97-AF65-F5344CB8AC3E}">
        <p14:creationId xmlns:p14="http://schemas.microsoft.com/office/powerpoint/2010/main" val="558679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Data </a:t>
            </a:r>
            <a:r>
              <a:rPr lang="de-DE" dirty="0" err="1" smtClean="0"/>
              <a:t>providers</a:t>
            </a:r>
            <a:r>
              <a:rPr lang="de-DE" dirty="0" smtClean="0"/>
              <a:t> </a:t>
            </a:r>
            <a:r>
              <a:rPr lang="de-DE" dirty="0" err="1" smtClean="0"/>
              <a:t>usually</a:t>
            </a:r>
            <a:r>
              <a:rPr lang="de-DE" dirty="0" smtClean="0"/>
              <a:t> </a:t>
            </a:r>
            <a:r>
              <a:rPr lang="de-DE" dirty="0" err="1" smtClean="0"/>
              <a:t>fulfill</a:t>
            </a:r>
            <a:r>
              <a:rPr lang="de-DE" dirty="0" smtClean="0"/>
              <a:t> </a:t>
            </a:r>
            <a:r>
              <a:rPr lang="de-DE" dirty="0" err="1" smtClean="0"/>
              <a:t>the</a:t>
            </a:r>
            <a:r>
              <a:rPr lang="de-DE" dirty="0" smtClean="0"/>
              <a:t> </a:t>
            </a:r>
            <a:r>
              <a:rPr lang="de-DE" dirty="0" err="1" smtClean="0"/>
              <a:t>demands</a:t>
            </a:r>
            <a:r>
              <a:rPr lang="de-DE" baseline="0" dirty="0" smtClean="0"/>
              <a:t> on </a:t>
            </a:r>
            <a:r>
              <a:rPr lang="de-DE" baseline="0" dirty="0" err="1" smtClean="0"/>
              <a:t>download</a:t>
            </a:r>
            <a:r>
              <a:rPr lang="de-DE" baseline="0" dirty="0" smtClean="0"/>
              <a:t> </a:t>
            </a:r>
            <a:r>
              <a:rPr lang="de-DE" baseline="0" dirty="0" err="1" smtClean="0"/>
              <a:t>services</a:t>
            </a:r>
            <a:r>
              <a:rPr lang="de-DE" baseline="0" dirty="0" smtClean="0"/>
              <a:t> (INSPIRE </a:t>
            </a:r>
            <a:r>
              <a:rPr lang="de-DE" baseline="0" dirty="0" err="1" smtClean="0"/>
              <a:t>Directive</a:t>
            </a:r>
            <a:r>
              <a:rPr lang="de-DE" baseline="0" dirty="0" smtClean="0"/>
              <a:t>, Chapter IV Network Services, </a:t>
            </a:r>
            <a:r>
              <a:rPr lang="de-DE" baseline="0" dirty="0" err="1" smtClean="0"/>
              <a:t>Articel</a:t>
            </a:r>
            <a:r>
              <a:rPr lang="de-DE" baseline="0" dirty="0" smtClean="0"/>
              <a:t> 11) – but </a:t>
            </a:r>
            <a:r>
              <a:rPr lang="de-DE" baseline="0" dirty="0" err="1" smtClean="0"/>
              <a:t>the</a:t>
            </a:r>
            <a:r>
              <a:rPr lang="de-DE" baseline="0" dirty="0" smtClean="0"/>
              <a:t> national implementations </a:t>
            </a:r>
            <a:r>
              <a:rPr lang="de-DE" baseline="0" dirty="0" err="1" smtClean="0"/>
              <a:t>with</a:t>
            </a:r>
            <a:r>
              <a:rPr lang="de-DE" baseline="0" dirty="0" smtClean="0"/>
              <a:t> </a:t>
            </a:r>
            <a:r>
              <a:rPr lang="de-DE" baseline="0" dirty="0" err="1" smtClean="0"/>
              <a:t>specific</a:t>
            </a:r>
            <a:r>
              <a:rPr lang="de-DE" baseline="0" dirty="0" smtClean="0"/>
              <a:t> </a:t>
            </a:r>
            <a:r>
              <a:rPr lang="de-DE" baseline="0" dirty="0" err="1" smtClean="0"/>
              <a:t>software</a:t>
            </a:r>
            <a:r>
              <a:rPr lang="de-DE" baseline="0" dirty="0" smtClean="0"/>
              <a:t> </a:t>
            </a:r>
            <a:r>
              <a:rPr lang="de-DE" baseline="0" dirty="0" err="1" smtClean="0"/>
              <a:t>and</a:t>
            </a:r>
            <a:r>
              <a:rPr lang="de-DE" baseline="0" dirty="0" smtClean="0"/>
              <a:t> </a:t>
            </a:r>
            <a:r>
              <a:rPr lang="de-DE" baseline="0" dirty="0" err="1" smtClean="0"/>
              <a:t>specific</a:t>
            </a:r>
            <a:r>
              <a:rPr lang="de-DE" baseline="0" dirty="0" smtClean="0"/>
              <a:t> </a:t>
            </a:r>
            <a:r>
              <a:rPr lang="en-US" dirty="0" smtClean="0">
                <a:solidFill>
                  <a:schemeClr val="tx1"/>
                </a:solidFill>
              </a:rPr>
              <a:t>access restrictions make it</a:t>
            </a:r>
            <a:r>
              <a:rPr lang="en-US" baseline="0" dirty="0" smtClean="0">
                <a:solidFill>
                  <a:schemeClr val="tx1"/>
                </a:solidFill>
              </a:rPr>
              <a:t> hard to use the </a:t>
            </a:r>
            <a:r>
              <a:rPr lang="de-DE" baseline="0" dirty="0" err="1" smtClean="0"/>
              <a:t>download</a:t>
            </a:r>
            <a:r>
              <a:rPr lang="de-DE" baseline="0" dirty="0" smtClean="0"/>
              <a:t> </a:t>
            </a:r>
            <a:r>
              <a:rPr lang="de-DE" baseline="0" dirty="0" err="1" smtClean="0"/>
              <a:t>services</a:t>
            </a:r>
            <a:r>
              <a:rPr lang="de-DE" baseline="0" dirty="0" smtClean="0"/>
              <a:t>.</a:t>
            </a:r>
          </a:p>
          <a:p>
            <a:pPr marL="171450" indent="-171450">
              <a:buFont typeface="Arial" panose="020B0604020202020204" pitchFamily="34" charset="0"/>
              <a:buChar char="•"/>
            </a:pPr>
            <a:r>
              <a:rPr lang="de-DE" baseline="0" dirty="0" smtClean="0"/>
              <a:t>INSPIRE </a:t>
            </a:r>
            <a:r>
              <a:rPr lang="de-DE" baseline="0" dirty="0" err="1" smtClean="0"/>
              <a:t>focus</a:t>
            </a:r>
            <a:r>
              <a:rPr lang="de-DE" baseline="0" dirty="0" smtClean="0"/>
              <a:t> on WFS </a:t>
            </a:r>
            <a:r>
              <a:rPr lang="de-DE" baseline="0" dirty="0" err="1" smtClean="0"/>
              <a:t>with</a:t>
            </a:r>
            <a:r>
              <a:rPr lang="de-DE" baseline="0" dirty="0" smtClean="0"/>
              <a:t> GML </a:t>
            </a:r>
            <a:r>
              <a:rPr lang="de-DE" baseline="0" dirty="0" err="1" smtClean="0"/>
              <a:t>is</a:t>
            </a:r>
            <a:r>
              <a:rPr lang="de-DE" baseline="0" dirty="0" smtClean="0"/>
              <a:t> </a:t>
            </a:r>
            <a:r>
              <a:rPr lang="de-DE" baseline="0" dirty="0" err="1" smtClean="0"/>
              <a:t>narrowing</a:t>
            </a:r>
            <a:r>
              <a:rPr lang="de-DE" baseline="0" dirty="0" smtClean="0"/>
              <a:t> </a:t>
            </a:r>
            <a:r>
              <a:rPr lang="de-DE" baseline="0" dirty="0" err="1" smtClean="0"/>
              <a:t>the</a:t>
            </a:r>
            <a:r>
              <a:rPr lang="de-DE" baseline="0" dirty="0" smtClean="0"/>
              <a:t> </a:t>
            </a:r>
            <a:r>
              <a:rPr lang="de-DE" baseline="0" dirty="0" err="1" smtClean="0"/>
              <a:t>usage</a:t>
            </a:r>
            <a:r>
              <a:rPr lang="de-DE" baseline="0" dirty="0" smtClean="0"/>
              <a:t>. (</a:t>
            </a:r>
            <a:r>
              <a:rPr lang="en-GB" sz="1200" kern="1200" dirty="0" smtClean="0">
                <a:solidFill>
                  <a:schemeClr val="tx1"/>
                </a:solidFill>
                <a:effectLst/>
                <a:latin typeface="+mn-lt"/>
                <a:ea typeface="+mn-ea"/>
                <a:cs typeface="+mn-cs"/>
              </a:rPr>
              <a:t>WFS are not designed to download mass data.</a:t>
            </a:r>
            <a:r>
              <a:rPr lang="de-DE" baseline="0" dirty="0" smtClean="0"/>
              <a:t>)</a:t>
            </a:r>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8</a:t>
            </a:fld>
            <a:endParaRPr lang="en-US"/>
          </a:p>
        </p:txBody>
      </p:sp>
    </p:spTree>
    <p:extLst>
      <p:ext uri="{BB962C8B-B14F-4D97-AF65-F5344CB8AC3E}">
        <p14:creationId xmlns:p14="http://schemas.microsoft.com/office/powerpoint/2010/main" val="188676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The initial </a:t>
            </a:r>
            <a:r>
              <a:rPr lang="de-DE" dirty="0" err="1" smtClean="0"/>
              <a:t>idea</a:t>
            </a:r>
            <a:r>
              <a:rPr lang="de-DE" dirty="0" smtClean="0"/>
              <a:t> was </a:t>
            </a:r>
            <a:r>
              <a:rPr lang="de-DE" dirty="0" err="1" smtClean="0"/>
              <a:t>to</a:t>
            </a:r>
            <a:r>
              <a:rPr lang="de-DE" dirty="0" smtClean="0"/>
              <a:t> </a:t>
            </a:r>
            <a:r>
              <a:rPr lang="de-DE" dirty="0" err="1" smtClean="0"/>
              <a:t>keep</a:t>
            </a:r>
            <a:r>
              <a:rPr lang="de-DE" dirty="0" smtClean="0"/>
              <a:t> </a:t>
            </a:r>
            <a:r>
              <a:rPr lang="de-DE" dirty="0" err="1" smtClean="0"/>
              <a:t>the</a:t>
            </a:r>
            <a:r>
              <a:rPr lang="de-DE" dirty="0" smtClean="0"/>
              <a:t> </a:t>
            </a:r>
            <a:r>
              <a:rPr lang="de-DE" dirty="0" err="1" smtClean="0"/>
              <a:t>workload</a:t>
            </a:r>
            <a:r>
              <a:rPr lang="de-DE" dirty="0" smtClean="0"/>
              <a:t> </a:t>
            </a:r>
            <a:r>
              <a:rPr lang="de-DE" dirty="0" err="1" smtClean="0"/>
              <a:t>for</a:t>
            </a:r>
            <a:r>
              <a:rPr lang="de-DE" dirty="0" smtClean="0"/>
              <a:t> </a:t>
            </a:r>
            <a:r>
              <a:rPr lang="de-DE" dirty="0" err="1" smtClean="0"/>
              <a:t>the</a:t>
            </a:r>
            <a:r>
              <a:rPr lang="de-DE" dirty="0" smtClean="0"/>
              <a:t> </a:t>
            </a:r>
            <a:r>
              <a:rPr lang="de-DE" dirty="0" err="1" smtClean="0"/>
              <a:t>data</a:t>
            </a:r>
            <a:r>
              <a:rPr lang="de-DE" dirty="0" smtClean="0"/>
              <a:t> </a:t>
            </a:r>
            <a:r>
              <a:rPr lang="de-DE" dirty="0" err="1" smtClean="0"/>
              <a:t>providers</a:t>
            </a:r>
            <a:r>
              <a:rPr lang="de-DE" dirty="0" smtClean="0"/>
              <a:t> </a:t>
            </a:r>
            <a:r>
              <a:rPr lang="de-DE" dirty="0" err="1" smtClean="0"/>
              <a:t>as</a:t>
            </a:r>
            <a:r>
              <a:rPr lang="de-DE" dirty="0" smtClean="0"/>
              <a:t> </a:t>
            </a:r>
            <a:r>
              <a:rPr lang="de-DE" dirty="0" err="1" smtClean="0"/>
              <a:t>low</a:t>
            </a:r>
            <a:r>
              <a:rPr lang="de-DE" dirty="0" smtClean="0"/>
              <a:t> </a:t>
            </a:r>
            <a:r>
              <a:rPr lang="de-DE" dirty="0" err="1" smtClean="0"/>
              <a:t>as</a:t>
            </a:r>
            <a:r>
              <a:rPr lang="de-DE" dirty="0" smtClean="0"/>
              <a:t> </a:t>
            </a:r>
            <a:r>
              <a:rPr lang="de-DE" dirty="0" err="1" smtClean="0"/>
              <a:t>possible</a:t>
            </a:r>
            <a:r>
              <a:rPr lang="de-DE" dirty="0" smtClean="0"/>
              <a:t> </a:t>
            </a:r>
            <a:r>
              <a:rPr lang="de-DE" dirty="0" err="1" smtClean="0"/>
              <a:t>and</a:t>
            </a:r>
            <a:r>
              <a:rPr lang="de-DE" dirty="0" smtClean="0"/>
              <a:t> </a:t>
            </a:r>
            <a:r>
              <a:rPr lang="de-DE" dirty="0" err="1" smtClean="0"/>
              <a:t>to</a:t>
            </a:r>
            <a:r>
              <a:rPr lang="de-DE" dirty="0" smtClean="0"/>
              <a:t> </a:t>
            </a:r>
            <a:r>
              <a:rPr lang="de-DE" dirty="0" err="1" smtClean="0"/>
              <a:t>take</a:t>
            </a:r>
            <a:r>
              <a:rPr lang="de-DE" dirty="0" smtClean="0"/>
              <a:t> </a:t>
            </a:r>
            <a:r>
              <a:rPr lang="de-DE" dirty="0" err="1" smtClean="0"/>
              <a:t>the</a:t>
            </a:r>
            <a:r>
              <a:rPr lang="de-DE" dirty="0" smtClean="0"/>
              <a:t> national INSPIRE</a:t>
            </a:r>
            <a:r>
              <a:rPr lang="de-DE" baseline="0" dirty="0" smtClean="0"/>
              <a:t> </a:t>
            </a:r>
            <a:r>
              <a:rPr lang="de-DE" baseline="0" dirty="0" err="1" smtClean="0"/>
              <a:t>data</a:t>
            </a:r>
            <a:r>
              <a:rPr lang="de-DE" baseline="0" dirty="0" smtClean="0"/>
              <a:t> </a:t>
            </a:r>
            <a:r>
              <a:rPr lang="de-DE" baseline="0" dirty="0" err="1" smtClean="0"/>
              <a:t>and</a:t>
            </a:r>
            <a:r>
              <a:rPr lang="de-DE" baseline="0" dirty="0" smtClean="0"/>
              <a:t> </a:t>
            </a:r>
            <a:r>
              <a:rPr lang="de-DE" baseline="0" dirty="0" err="1" smtClean="0"/>
              <a:t>transform</a:t>
            </a:r>
            <a:r>
              <a:rPr lang="de-DE" baseline="0" dirty="0" smtClean="0"/>
              <a:t> </a:t>
            </a:r>
            <a:r>
              <a:rPr lang="de-DE" baseline="0" dirty="0" err="1" smtClean="0"/>
              <a:t>it</a:t>
            </a:r>
            <a:r>
              <a:rPr lang="de-DE" baseline="0" dirty="0" smtClean="0"/>
              <a:t> </a:t>
            </a:r>
            <a:r>
              <a:rPr lang="de-DE" baseline="0" dirty="0" err="1" smtClean="0"/>
              <a:t>to</a:t>
            </a:r>
            <a:r>
              <a:rPr lang="de-DE" baseline="0" dirty="0" smtClean="0"/>
              <a:t> CRD </a:t>
            </a:r>
            <a:r>
              <a:rPr lang="de-DE" baseline="0" dirty="0" err="1" smtClean="0"/>
              <a:t>data</a:t>
            </a:r>
            <a:r>
              <a:rPr lang="de-DE" baseline="0" dirty="0" smtClean="0"/>
              <a:t> </a:t>
            </a:r>
            <a:r>
              <a:rPr lang="de-DE" baseline="0" dirty="0" err="1" smtClean="0"/>
              <a:t>model</a:t>
            </a:r>
            <a:r>
              <a:rPr lang="de-DE" baseline="0" dirty="0" smtClean="0"/>
              <a:t> </a:t>
            </a:r>
            <a:r>
              <a:rPr lang="de-DE" baseline="0" dirty="0" err="1" smtClean="0"/>
              <a:t>centrally</a:t>
            </a:r>
            <a:r>
              <a:rPr lang="de-DE" baseline="0" dirty="0" smtClean="0"/>
              <a:t> (</a:t>
            </a:r>
            <a:r>
              <a:rPr lang="de-DE" baseline="0" dirty="0" err="1" smtClean="0"/>
              <a:t>by</a:t>
            </a:r>
            <a:r>
              <a:rPr lang="de-DE" baseline="0" dirty="0" smtClean="0"/>
              <a:t> </a:t>
            </a:r>
            <a:r>
              <a:rPr lang="de-DE" baseline="0" dirty="0" err="1" smtClean="0"/>
              <a:t>production</a:t>
            </a:r>
            <a:r>
              <a:rPr lang="de-DE" baseline="0" dirty="0" smtClean="0"/>
              <a:t> </a:t>
            </a:r>
            <a:r>
              <a:rPr lang="de-DE" baseline="0" dirty="0" err="1" smtClean="0"/>
              <a:t>team</a:t>
            </a:r>
            <a:r>
              <a:rPr lang="de-DE" baseline="0" dirty="0" smtClean="0"/>
              <a:t>).</a:t>
            </a:r>
            <a:endParaRPr lang="de-DE" dirty="0" smtClean="0"/>
          </a:p>
          <a:p>
            <a:pPr marL="171450" indent="-171450">
              <a:buFont typeface="Arial" panose="020B0604020202020204" pitchFamily="34" charset="0"/>
              <a:buChar char="•"/>
            </a:pPr>
            <a:r>
              <a:rPr lang="de-DE" dirty="0" smtClean="0"/>
              <a:t>Data </a:t>
            </a:r>
            <a:r>
              <a:rPr lang="de-DE" dirty="0" err="1" smtClean="0"/>
              <a:t>providers</a:t>
            </a:r>
            <a:r>
              <a:rPr lang="de-DE" dirty="0" smtClean="0"/>
              <a:t> </a:t>
            </a:r>
            <a:r>
              <a:rPr lang="en-GB" sz="1200" kern="1200" dirty="0" smtClean="0">
                <a:solidFill>
                  <a:schemeClr val="tx1"/>
                </a:solidFill>
                <a:effectLst/>
                <a:latin typeface="+mn-lt"/>
                <a:ea typeface="+mn-ea"/>
                <a:cs typeface="+mn-cs"/>
              </a:rPr>
              <a:t>realised that the content in their INSPIRE data is not sufficient to fulfil the requirements of CRD, e.g. additional data sources are needed. </a:t>
            </a:r>
          </a:p>
          <a:p>
            <a:pPr marL="171450" indent="-171450">
              <a:buFont typeface="Arial" panose="020B0604020202020204" pitchFamily="34" charset="0"/>
              <a:buChar char="•"/>
            </a:pPr>
            <a:r>
              <a:rPr lang="de-DE" dirty="0" smtClean="0"/>
              <a:t>Data </a:t>
            </a:r>
            <a:r>
              <a:rPr lang="de-DE" dirty="0" err="1" smtClean="0"/>
              <a:t>providers</a:t>
            </a:r>
            <a:r>
              <a:rPr lang="de-DE" dirty="0" smtClean="0"/>
              <a:t> </a:t>
            </a:r>
            <a:r>
              <a:rPr lang="de-DE" dirty="0" err="1" smtClean="0"/>
              <a:t>are</a:t>
            </a:r>
            <a:r>
              <a:rPr lang="de-DE" dirty="0" smtClean="0"/>
              <a:t> not </a:t>
            </a:r>
            <a:r>
              <a:rPr lang="de-DE" dirty="0" err="1" smtClean="0"/>
              <a:t>really</a:t>
            </a:r>
            <a:r>
              <a:rPr lang="de-DE" dirty="0" smtClean="0"/>
              <a:t> </a:t>
            </a:r>
            <a:r>
              <a:rPr lang="en-GB" sz="1200" kern="1200" dirty="0" err="1" smtClean="0">
                <a:solidFill>
                  <a:schemeClr val="tx1"/>
                </a:solidFill>
                <a:effectLst/>
                <a:latin typeface="+mn-lt"/>
                <a:ea typeface="+mn-ea"/>
                <a:cs typeface="+mn-cs"/>
              </a:rPr>
              <a:t>commited</a:t>
            </a:r>
            <a:r>
              <a:rPr lang="en-GB" sz="1200" kern="1200" dirty="0" smtClean="0">
                <a:solidFill>
                  <a:schemeClr val="tx1"/>
                </a:solidFill>
                <a:effectLst/>
                <a:latin typeface="+mn-lt"/>
                <a:ea typeface="+mn-ea"/>
                <a:cs typeface="+mn-cs"/>
              </a:rPr>
              <a:t> to the INSPIRE process and don’t see the benefits. INSPIRE is seen as an obligation, which has to be fulfilled with as small workload as possible.</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Each INSPIRE theme appears as a silo, developed more or less independent from each other. Beside the core INSPIRE concepts, each TWG has defined its theme with an own conceptual model.</a:t>
            </a:r>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9</a:t>
            </a:fld>
            <a:endParaRPr lang="en-US"/>
          </a:p>
        </p:txBody>
      </p:sp>
    </p:spTree>
    <p:extLst>
      <p:ext uri="{BB962C8B-B14F-4D97-AF65-F5344CB8AC3E}">
        <p14:creationId xmlns:p14="http://schemas.microsoft.com/office/powerpoint/2010/main" val="78160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even the reduced content of CRD cannot be fulfilled</a:t>
            </a:r>
            <a:r>
              <a:rPr lang="en-GB" sz="1200" kern="1200" baseline="0" dirty="0" smtClean="0">
                <a:solidFill>
                  <a:schemeClr val="tx1"/>
                </a:solidFill>
                <a:effectLst/>
                <a:latin typeface="+mn-lt"/>
                <a:ea typeface="+mn-ea"/>
                <a:cs typeface="+mn-cs"/>
              </a:rPr>
              <a:t> using INSPIRE data</a:t>
            </a:r>
            <a:endParaRPr lang="en-GB"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10</a:t>
            </a:fld>
            <a:endParaRPr lang="en-US"/>
          </a:p>
        </p:txBody>
      </p:sp>
    </p:spTree>
    <p:extLst>
      <p:ext uri="{BB962C8B-B14F-4D97-AF65-F5344CB8AC3E}">
        <p14:creationId xmlns:p14="http://schemas.microsoft.com/office/powerpoint/2010/main" val="224745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NMCAs have to put more effort into the production of their national INSPIRE data.</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Without some common attributes filled in by all NMCAs the usability of INSPIRE data for cross border use cases will be very limited.</a:t>
            </a:r>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11</a:t>
            </a:fld>
            <a:endParaRPr lang="en-US"/>
          </a:p>
        </p:txBody>
      </p:sp>
    </p:spTree>
    <p:extLst>
      <p:ext uri="{BB962C8B-B14F-4D97-AF65-F5344CB8AC3E}">
        <p14:creationId xmlns:p14="http://schemas.microsoft.com/office/powerpoint/2010/main" val="20056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This was </a:t>
            </a:r>
            <a:r>
              <a:rPr lang="de-DE" dirty="0" err="1" smtClean="0"/>
              <a:t>assumed</a:t>
            </a:r>
            <a:r>
              <a:rPr lang="de-DE" dirty="0" smtClean="0"/>
              <a:t> </a:t>
            </a:r>
            <a:r>
              <a:rPr lang="de-DE" dirty="0" err="1" smtClean="0"/>
              <a:t>to</a:t>
            </a:r>
            <a:r>
              <a:rPr lang="de-DE" dirty="0" smtClean="0"/>
              <a:t> </a:t>
            </a:r>
            <a:r>
              <a:rPr lang="de-DE" dirty="0" err="1" smtClean="0"/>
              <a:t>be</a:t>
            </a:r>
            <a:r>
              <a:rPr lang="de-DE" dirty="0" smtClean="0"/>
              <a:t> </a:t>
            </a:r>
            <a:r>
              <a:rPr lang="de-DE" dirty="0" err="1" smtClean="0"/>
              <a:t>the</a:t>
            </a:r>
            <a:r>
              <a:rPr lang="de-DE" dirty="0" smtClean="0"/>
              <a:t> </a:t>
            </a:r>
            <a:r>
              <a:rPr lang="de-DE" dirty="0" err="1" smtClean="0"/>
              <a:t>biggest</a:t>
            </a:r>
            <a:r>
              <a:rPr lang="de-DE" baseline="0" dirty="0" smtClean="0"/>
              <a:t> </a:t>
            </a:r>
            <a:r>
              <a:rPr lang="de-DE" baseline="0" dirty="0" err="1" smtClean="0"/>
              <a:t>workload</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production</a:t>
            </a:r>
            <a:r>
              <a:rPr lang="de-DE" baseline="0" dirty="0" smtClean="0"/>
              <a:t> </a:t>
            </a:r>
            <a:r>
              <a:rPr lang="de-DE" baseline="0" dirty="0" err="1" smtClean="0"/>
              <a:t>team</a:t>
            </a:r>
            <a:r>
              <a:rPr lang="de-DE" baseline="0" dirty="0" smtClean="0"/>
              <a:t>. Edge </a:t>
            </a:r>
            <a:r>
              <a:rPr lang="de-DE" baseline="0" dirty="0" err="1" smtClean="0"/>
              <a:t>matching</a:t>
            </a:r>
            <a:r>
              <a:rPr lang="de-DE" baseline="0" dirty="0" smtClean="0"/>
              <a:t> </a:t>
            </a:r>
            <a:r>
              <a:rPr lang="de-DE" baseline="0" dirty="0" err="1" smtClean="0"/>
              <a:t>has</a:t>
            </a:r>
            <a:r>
              <a:rPr lang="de-DE" baseline="0" dirty="0" smtClean="0"/>
              <a:t> not </a:t>
            </a:r>
            <a:r>
              <a:rPr lang="de-DE" baseline="0" dirty="0" err="1" smtClean="0"/>
              <a:t>been</a:t>
            </a:r>
            <a:r>
              <a:rPr lang="de-DE" baseline="0" dirty="0" smtClean="0"/>
              <a:t> </a:t>
            </a:r>
            <a:r>
              <a:rPr lang="de-DE" baseline="0" dirty="0" err="1" smtClean="0"/>
              <a:t>done</a:t>
            </a:r>
            <a:r>
              <a:rPr lang="de-DE" baseline="0" dirty="0" smtClean="0"/>
              <a:t> </a:t>
            </a:r>
            <a:r>
              <a:rPr lang="de-DE" baseline="0" dirty="0" err="1" smtClean="0"/>
              <a:t>along</a:t>
            </a:r>
            <a:r>
              <a:rPr lang="de-DE" baseline="0" dirty="0" smtClean="0"/>
              <a:t> </a:t>
            </a:r>
            <a:r>
              <a:rPr lang="de-DE" baseline="0" dirty="0" err="1" smtClean="0"/>
              <a:t>most</a:t>
            </a:r>
            <a:r>
              <a:rPr lang="de-DE" baseline="0" dirty="0" smtClean="0"/>
              <a:t> </a:t>
            </a:r>
            <a:r>
              <a:rPr lang="de-DE" baseline="0" dirty="0" err="1" smtClean="0"/>
              <a:t>borders</a:t>
            </a:r>
            <a:r>
              <a:rPr lang="de-DE" baseline="0" dirty="0" smtClean="0"/>
              <a:t> </a:t>
            </a:r>
            <a:r>
              <a:rPr lang="de-DE" baseline="0" dirty="0" err="1" smtClean="0"/>
              <a:t>for</a:t>
            </a:r>
            <a:r>
              <a:rPr lang="de-DE" baseline="0" dirty="0" smtClean="0"/>
              <a:t> INSPIRE </a:t>
            </a:r>
            <a:r>
              <a:rPr lang="de-DE" baseline="0" dirty="0" err="1" smtClean="0"/>
              <a:t>data</a:t>
            </a:r>
            <a:r>
              <a:rPr lang="de-DE" baseline="0" dirty="0" smtClean="0"/>
              <a:t>.</a:t>
            </a:r>
            <a:endParaRPr lang="de-DE" dirty="0" smtClean="0"/>
          </a:p>
          <a:p>
            <a:pPr marL="171450" indent="-171450">
              <a:buFont typeface="Arial" panose="020B0604020202020204" pitchFamily="34" charset="0"/>
              <a:buChar char="•"/>
            </a:pPr>
            <a:r>
              <a:rPr lang="de-DE" dirty="0" smtClean="0"/>
              <a:t>INSPIRE </a:t>
            </a:r>
            <a:r>
              <a:rPr lang="de-DE" dirty="0" err="1" smtClean="0"/>
              <a:t>Directive</a:t>
            </a:r>
            <a:endParaRPr lang="de-DE" dirty="0" smtClean="0"/>
          </a:p>
          <a:p>
            <a:pPr marL="628650" lvl="1" indent="-171450">
              <a:buFont typeface="Arial" panose="020B0604020202020204" pitchFamily="34" charset="0"/>
              <a:buChar char="•"/>
            </a:pPr>
            <a:r>
              <a:rPr lang="de-DE" dirty="0" smtClean="0"/>
              <a:t>Chapter III – </a:t>
            </a:r>
            <a:r>
              <a:rPr lang="de-DE" dirty="0" err="1" smtClean="0"/>
              <a:t>Interoperability</a:t>
            </a:r>
            <a:r>
              <a:rPr lang="de-DE" dirty="0" smtClean="0"/>
              <a:t> </a:t>
            </a:r>
            <a:r>
              <a:rPr lang="de-DE" dirty="0" err="1" smtClean="0"/>
              <a:t>of</a:t>
            </a:r>
            <a:r>
              <a:rPr lang="de-DE" dirty="0" smtClean="0"/>
              <a:t> </a:t>
            </a:r>
            <a:r>
              <a:rPr lang="de-DE" dirty="0" err="1" smtClean="0"/>
              <a:t>spatial</a:t>
            </a:r>
            <a:r>
              <a:rPr lang="de-DE" dirty="0" smtClean="0"/>
              <a:t> </a:t>
            </a:r>
            <a:r>
              <a:rPr lang="de-DE" dirty="0" err="1" smtClean="0"/>
              <a:t>data</a:t>
            </a:r>
            <a:r>
              <a:rPr lang="de-DE" dirty="0" smtClean="0"/>
              <a:t> </a:t>
            </a:r>
            <a:r>
              <a:rPr lang="de-DE" dirty="0" err="1" smtClean="0"/>
              <a:t>sets</a:t>
            </a:r>
            <a:r>
              <a:rPr lang="de-DE" dirty="0" smtClean="0"/>
              <a:t> </a:t>
            </a:r>
            <a:r>
              <a:rPr lang="de-DE" dirty="0" err="1" smtClean="0"/>
              <a:t>and</a:t>
            </a:r>
            <a:r>
              <a:rPr lang="de-DE" dirty="0" smtClean="0"/>
              <a:t> </a:t>
            </a:r>
            <a:r>
              <a:rPr lang="de-DE" dirty="0" err="1" smtClean="0"/>
              <a:t>services</a:t>
            </a:r>
            <a:endParaRPr lang="de-DE" dirty="0" smtClean="0"/>
          </a:p>
          <a:p>
            <a:pPr marL="1085850" lvl="2" indent="-171450">
              <a:buFont typeface="Arial" panose="020B0604020202020204" pitchFamily="34" charset="0"/>
              <a:buChar char="•"/>
            </a:pPr>
            <a:r>
              <a:rPr lang="de-DE" dirty="0" err="1" smtClean="0"/>
              <a:t>Article</a:t>
            </a:r>
            <a:r>
              <a:rPr lang="de-DE" dirty="0" smtClean="0"/>
              <a:t> 10 - </a:t>
            </a:r>
            <a:r>
              <a:rPr lang="en-US" dirty="0" smtClean="0"/>
              <a:t>In order to ensure that spatial data relating to a geographical feature, the location of which spans the frontier between two or more Member States, are coherent, Member States shall, where appropriate, decide by mutual consent on the depiction and position of such common features.</a:t>
            </a:r>
            <a:endParaRPr lang="de-DE" dirty="0" smtClean="0"/>
          </a:p>
          <a:p>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13</a:t>
            </a:fld>
            <a:endParaRPr lang="en-US"/>
          </a:p>
        </p:txBody>
      </p:sp>
    </p:spTree>
    <p:extLst>
      <p:ext uri="{BB962C8B-B14F-4D97-AF65-F5344CB8AC3E}">
        <p14:creationId xmlns:p14="http://schemas.microsoft.com/office/powerpoint/2010/main" val="118341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r>
              <a:rPr lang="en-US" smtClean="0"/>
              <a:t>Presentation title</a:t>
            </a:r>
            <a:endParaRPr lang="en-US"/>
          </a:p>
        </p:txBody>
      </p:sp>
      <p:sp>
        <p:nvSpPr>
          <p:cNvPr id="5" name="Datumsplatzhalter 4"/>
          <p:cNvSpPr>
            <a:spLocks noGrp="1"/>
          </p:cNvSpPr>
          <p:nvPr>
            <p:ph type="dt" idx="11"/>
          </p:nvPr>
        </p:nvSpPr>
        <p:spPr/>
        <p:txBody>
          <a:bodyPr/>
          <a:lstStyle/>
          <a:p>
            <a:r>
              <a:rPr lang="en-GB" smtClean="0"/>
              <a:t>3/20/18</a:t>
            </a:r>
            <a:endParaRPr lang="en-US"/>
          </a:p>
        </p:txBody>
      </p:sp>
      <p:sp>
        <p:nvSpPr>
          <p:cNvPr id="6" name="Foliennummernplatzhalter 5"/>
          <p:cNvSpPr>
            <a:spLocks noGrp="1"/>
          </p:cNvSpPr>
          <p:nvPr>
            <p:ph type="sldNum" sz="quarter" idx="12"/>
          </p:nvPr>
        </p:nvSpPr>
        <p:spPr/>
        <p:txBody>
          <a:bodyPr/>
          <a:lstStyle/>
          <a:p>
            <a:fld id="{5ECDFF07-56EF-D448-8B5E-415FE28D1B1D}" type="slidenum">
              <a:rPr lang="en-US" smtClean="0"/>
              <a:t>15</a:t>
            </a:fld>
            <a:endParaRPr lang="en-US"/>
          </a:p>
        </p:txBody>
      </p:sp>
    </p:spTree>
    <p:extLst>
      <p:ext uri="{BB962C8B-B14F-4D97-AF65-F5344CB8AC3E}">
        <p14:creationId xmlns:p14="http://schemas.microsoft.com/office/powerpoint/2010/main" val="301561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y Slide">
    <p:bg>
      <p:bgPr>
        <a:solidFill>
          <a:srgbClr val="E6E5E6"/>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0635583-3BE1-624A-8315-C9D40B2597B1}" type="slidenum">
              <a:rPr lang="en-US" smtClean="0"/>
              <a:t>‹Nr.›</a:t>
            </a:fld>
            <a:endParaRPr lang="en-US" dirty="0"/>
          </a:p>
        </p:txBody>
      </p:sp>
      <p:sp>
        <p:nvSpPr>
          <p:cNvPr id="7" name="Title Placeholder 1"/>
          <p:cNvSpPr>
            <a:spLocks noGrp="1"/>
          </p:cNvSpPr>
          <p:nvPr>
            <p:ph type="title"/>
          </p:nvPr>
        </p:nvSpPr>
        <p:spPr>
          <a:xfrm>
            <a:off x="526774" y="1331325"/>
            <a:ext cx="10827026" cy="647079"/>
          </a:xfrm>
          <a:prstGeom prst="rect">
            <a:avLst/>
          </a:prstGeom>
        </p:spPr>
        <p:txBody>
          <a:bodyPr vert="horz" lIns="91440" tIns="45720" rIns="91440" bIns="45720" rtlCol="0" anchor="ctr">
            <a:normAutofit/>
          </a:bodyPr>
          <a:lstStyle/>
          <a:p>
            <a:r>
              <a:rPr lang="en-US" dirty="0"/>
              <a:t>Click to edit Master title style</a:t>
            </a:r>
          </a:p>
        </p:txBody>
      </p:sp>
      <p:sp>
        <p:nvSpPr>
          <p:cNvPr id="21" name="Text Placeholder 20"/>
          <p:cNvSpPr>
            <a:spLocks noGrp="1"/>
          </p:cNvSpPr>
          <p:nvPr>
            <p:ph type="body" sz="quarter" idx="13"/>
          </p:nvPr>
        </p:nvSpPr>
        <p:spPr>
          <a:xfrm>
            <a:off x="527050" y="2190750"/>
            <a:ext cx="10826750" cy="3814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3" name="Straight Connector 42"/>
          <p:cNvCxnSpPr/>
          <p:nvPr userDrawn="1"/>
        </p:nvCxnSpPr>
        <p:spPr>
          <a:xfrm>
            <a:off x="1053287" y="345298"/>
            <a:ext cx="0" cy="4684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3"/>
          <p:cNvSpPr>
            <a:spLocks noGrp="1"/>
          </p:cNvSpPr>
          <p:nvPr>
            <p:ph type="body" sz="half" idx="2"/>
          </p:nvPr>
        </p:nvSpPr>
        <p:spPr>
          <a:xfrm>
            <a:off x="1182134" y="400022"/>
            <a:ext cx="3794760" cy="381859"/>
          </a:xfrm>
        </p:spPr>
        <p:txBody>
          <a:bodyPr anchor="t" anchorCtr="0">
            <a:normAutofit/>
          </a:bodyPr>
          <a:lstStyle>
            <a:lvl1pPr marL="0" indent="0" algn="l">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7574229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Option 9">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39579"/>
            <a:ext cx="11964211"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4681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Option 10">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39579"/>
            <a:ext cx="11964211"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29205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5" name="Rectangle 4"/>
          <p:cNvSpPr/>
          <p:nvPr userDrawn="1"/>
        </p:nvSpPr>
        <p:spPr>
          <a:xfrm>
            <a:off x="0" y="935666"/>
            <a:ext cx="11965451" cy="56383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lvl1pPr>
              <a:defRPr sz="6000">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2"/>
                </a:solidFill>
              </a:defRPr>
            </a:lvl1pPr>
          </a:lstStyle>
          <a:p>
            <a:r>
              <a:rPr lang="en-US" dirty="0"/>
              <a:t>Copyright </a:t>
            </a:r>
            <a:r>
              <a:rPr lang="de-DE" dirty="0"/>
              <a:t>© </a:t>
            </a:r>
            <a:r>
              <a:rPr lang="en-US" dirty="0"/>
              <a:t>2018 </a:t>
            </a:r>
            <a:r>
              <a:rPr lang="en-US" dirty="0" err="1"/>
              <a:t>EuroGeographics</a:t>
            </a:r>
            <a:r>
              <a:rPr lang="en-US" dirty="0"/>
              <a:t>              </a:t>
            </a:r>
            <a:r>
              <a:rPr lang="en-US" dirty="0" err="1"/>
              <a:t>www.eurogeographics.org</a:t>
            </a:r>
            <a:endParaRPr lang="en-US" dirty="0"/>
          </a:p>
        </p:txBody>
      </p:sp>
      <p:sp>
        <p:nvSpPr>
          <p:cNvPr id="4" name="Slide Number Placeholder 3"/>
          <p:cNvSpPr>
            <a:spLocks noGrp="1"/>
          </p:cNvSpPr>
          <p:nvPr>
            <p:ph type="sldNum" sz="quarter" idx="11"/>
          </p:nvPr>
        </p:nvSpPr>
        <p:spPr/>
        <p:txBody>
          <a:bodyPr/>
          <a:lstStyle/>
          <a:p>
            <a:fld id="{00635583-3BE1-624A-8315-C9D40B2597B1}" type="slidenum">
              <a:rPr lang="en-US" smtClean="0"/>
              <a:pPr/>
              <a:t>‹Nr.›</a:t>
            </a:fld>
            <a:endParaRPr lang="en-US" dirty="0"/>
          </a:p>
        </p:txBody>
      </p:sp>
      <p:cxnSp>
        <p:nvCxnSpPr>
          <p:cNvPr id="7" name="Straight Connector 6"/>
          <p:cNvCxnSpPr/>
          <p:nvPr userDrawn="1"/>
        </p:nvCxnSpPr>
        <p:spPr>
          <a:xfrm>
            <a:off x="0" y="935665"/>
            <a:ext cx="119992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526774" y="2165668"/>
            <a:ext cx="10827026" cy="1239894"/>
          </a:xfrm>
          <a:noFill/>
        </p:spPr>
        <p:txBody>
          <a:bodyPr>
            <a:noAutofit/>
          </a:bodyPr>
          <a:lstStyle>
            <a:lvl1pPr marL="0" indent="0" algn="l">
              <a:buNone/>
              <a:defRPr sz="4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87733" y="3319976"/>
            <a:ext cx="6887078" cy="3282136"/>
          </a:xfrm>
          <a:prstGeom prst="rect">
            <a:avLst/>
          </a:prstGeom>
        </p:spPr>
      </p:pic>
      <p:cxnSp>
        <p:nvCxnSpPr>
          <p:cNvPr id="14" name="Straight Connector 13"/>
          <p:cNvCxnSpPr/>
          <p:nvPr userDrawn="1"/>
        </p:nvCxnSpPr>
        <p:spPr>
          <a:xfrm>
            <a:off x="1053287" y="345298"/>
            <a:ext cx="0" cy="4684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3"/>
          <p:cNvSpPr>
            <a:spLocks noGrp="1"/>
          </p:cNvSpPr>
          <p:nvPr>
            <p:ph type="body" sz="half" idx="2"/>
          </p:nvPr>
        </p:nvSpPr>
        <p:spPr>
          <a:xfrm>
            <a:off x="1182134" y="400022"/>
            <a:ext cx="3794760" cy="381859"/>
          </a:xfrm>
        </p:spPr>
        <p:txBody>
          <a:bodyPr anchor="t" anchorCtr="0">
            <a:normAutofit/>
          </a:bodyPr>
          <a:lstStyle>
            <a:lvl1pPr marL="0" indent="0" algn="l">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3669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ion 1">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934065"/>
            <a:ext cx="11964215" cy="5642453"/>
          </a:xfrm>
          <a:prstGeom prst="rect">
            <a:avLst/>
          </a:prstGeom>
        </p:spPr>
      </p:pic>
      <p:sp>
        <p:nvSpPr>
          <p:cNvPr id="10" name="Rectangle 9"/>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80701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ion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943897"/>
            <a:ext cx="11964215" cy="5632619"/>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102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945093"/>
            <a:ext cx="11964213" cy="5631424"/>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358580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Option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945093"/>
            <a:ext cx="11964213" cy="5631423"/>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23830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Option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934065"/>
            <a:ext cx="11964211" cy="5642451"/>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67490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39579"/>
            <a:ext cx="11964211"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3815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Option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39579"/>
            <a:ext cx="11964211"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679089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Option 8">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39579"/>
            <a:ext cx="11964211"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73552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ectangle 10"/>
          <p:cNvSpPr/>
          <p:nvPr userDrawn="1"/>
        </p:nvSpPr>
        <p:spPr>
          <a:xfrm>
            <a:off x="0" y="228600"/>
            <a:ext cx="11966713" cy="6345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26774" y="1331325"/>
            <a:ext cx="10827026" cy="647079"/>
          </a:xfrm>
          <a:prstGeom prst="rect">
            <a:avLst/>
          </a:prstGeom>
        </p:spPr>
        <p:txBody>
          <a:bodyPr vert="horz" lIns="91440" tIns="45720" rIns="91440" bIns="45720" rtlCol="0" anchor="ctr">
            <a:normAutofit/>
          </a:bodyPr>
          <a:lstStyle/>
          <a:p>
            <a:r>
              <a:rPr lang="en-US" dirty="0"/>
              <a:t>Click to edit Master title style</a:t>
            </a:r>
          </a:p>
        </p:txBody>
      </p:sp>
      <p:sp>
        <p:nvSpPr>
          <p:cNvPr id="5" name="Footer Placeholder 4"/>
          <p:cNvSpPr>
            <a:spLocks noGrp="1"/>
          </p:cNvSpPr>
          <p:nvPr>
            <p:ph type="ftr" sz="quarter" idx="3"/>
          </p:nvPr>
        </p:nvSpPr>
        <p:spPr>
          <a:xfrm>
            <a:off x="496957" y="6208850"/>
            <a:ext cx="4114800" cy="365125"/>
          </a:xfrm>
          <a:prstGeom prst="rect">
            <a:avLst/>
          </a:prstGeom>
        </p:spPr>
        <p:txBody>
          <a:bodyPr vert="horz" lIns="91440" tIns="45720" rIns="91440" bIns="45720" rtlCol="0" anchor="ctr"/>
          <a:lstStyle>
            <a:lvl1pPr algn="l">
              <a:defRPr sz="800">
                <a:solidFill>
                  <a:srgbClr val="1A1918"/>
                </a:solidFill>
              </a:defRPr>
            </a:lvl1pPr>
          </a:lstStyle>
          <a:p>
            <a:r>
              <a:rPr lang="en-US" dirty="0"/>
              <a:t>Copyright </a:t>
            </a:r>
            <a:r>
              <a:rPr lang="de-DE" dirty="0"/>
              <a:t>© </a:t>
            </a:r>
            <a:r>
              <a:rPr lang="en-US" dirty="0"/>
              <a:t>2018 </a:t>
            </a:r>
            <a:r>
              <a:rPr lang="en-US" dirty="0" err="1"/>
              <a:t>EuroGeographics</a:t>
            </a:r>
            <a:r>
              <a:rPr lang="en-US" dirty="0"/>
              <a:t>              </a:t>
            </a:r>
            <a:r>
              <a:rPr lang="en-US" dirty="0" err="1"/>
              <a:t>www.eurogeographics.org</a:t>
            </a:r>
            <a:endParaRPr lang="en-US" dirty="0"/>
          </a:p>
        </p:txBody>
      </p:sp>
      <p:sp>
        <p:nvSpPr>
          <p:cNvPr id="9" name="Rectangle 8"/>
          <p:cNvSpPr/>
          <p:nvPr userDrawn="1"/>
        </p:nvSpPr>
        <p:spPr>
          <a:xfrm>
            <a:off x="0" y="228600"/>
            <a:ext cx="11966713" cy="7156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526774" y="403845"/>
            <a:ext cx="481755" cy="365125"/>
          </a:xfrm>
          <a:prstGeom prst="rect">
            <a:avLst/>
          </a:prstGeom>
        </p:spPr>
        <p:txBody>
          <a:bodyPr vert="horz" lIns="91440" tIns="45720" rIns="91440" bIns="45720" rtlCol="0" anchor="ctr"/>
          <a:lstStyle>
            <a:lvl1pPr algn="l">
              <a:defRPr sz="1800" b="1">
                <a:solidFill>
                  <a:schemeClr val="tx2"/>
                </a:solidFill>
              </a:defRPr>
            </a:lvl1pPr>
          </a:lstStyle>
          <a:p>
            <a:fld id="{00635583-3BE1-624A-8315-C9D40B2597B1}" type="slidenum">
              <a:rPr lang="en-US" smtClean="0"/>
              <a:pPr/>
              <a:t>‹Nr.›</a:t>
            </a:fld>
            <a:endParaRPr lang="en-US" dirty="0"/>
          </a:p>
        </p:txBody>
      </p:sp>
      <p:pic>
        <p:nvPicPr>
          <p:cNvPr id="18" name="Picture 17"/>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383229" y="121966"/>
            <a:ext cx="1583484" cy="894034"/>
          </a:xfrm>
          <a:prstGeom prst="rect">
            <a:avLst/>
          </a:prstGeom>
        </p:spPr>
      </p:pic>
      <p:sp>
        <p:nvSpPr>
          <p:cNvPr id="24" name="Text Placeholder 23"/>
          <p:cNvSpPr>
            <a:spLocks noGrp="1"/>
          </p:cNvSpPr>
          <p:nvPr>
            <p:ph type="body" idx="1"/>
          </p:nvPr>
        </p:nvSpPr>
        <p:spPr>
          <a:xfrm>
            <a:off x="526774" y="2207004"/>
            <a:ext cx="10827026" cy="3826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967846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50" r:id="rId12"/>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mailto:angela.baker@eurogeographic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mailto:sonja.werhahn@bkg.bund.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46" y="2986705"/>
            <a:ext cx="5155569" cy="647079"/>
          </a:xfrm>
        </p:spPr>
        <p:txBody>
          <a:bodyPr>
            <a:noAutofit/>
          </a:bodyPr>
          <a:lstStyle/>
          <a:p>
            <a:r>
              <a:rPr lang="en-GB" sz="2400" dirty="0"/>
              <a:t>Experiences in implementing pan-European Services using national INSPIRE </a:t>
            </a:r>
            <a:r>
              <a:rPr lang="en-GB" sz="2400" dirty="0" smtClean="0"/>
              <a:t>services</a:t>
            </a:r>
            <a:r>
              <a:rPr lang="de-DE" sz="2400" b="0" dirty="0" smtClean="0"/>
              <a:t>: </a:t>
            </a:r>
            <a:br>
              <a:rPr lang="de-DE" sz="2400" b="0" dirty="0" smtClean="0"/>
            </a:br>
            <a:r>
              <a:rPr lang="en-GB" sz="2400" dirty="0"/>
              <a:t>The integration perspective </a:t>
            </a:r>
            <a:r>
              <a:rPr lang="de-DE" sz="2400" b="0" dirty="0" smtClean="0"/>
              <a:t/>
            </a:r>
            <a:br>
              <a:rPr lang="de-DE" sz="2400" b="0" dirty="0" smtClean="0"/>
            </a:br>
            <a:r>
              <a:rPr lang="de-DE" sz="2400" b="0" dirty="0" smtClean="0"/>
              <a:t/>
            </a:r>
            <a:br>
              <a:rPr lang="de-DE" sz="2400" b="0" dirty="0" smtClean="0"/>
            </a:br>
            <a:r>
              <a:rPr lang="en-US" sz="1200" dirty="0" smtClean="0"/>
              <a:t>Anja Hopfstock, BKG, 24.10.2019</a:t>
            </a:r>
            <a:endParaRPr lang="en-US" sz="1200" dirty="0"/>
          </a:p>
        </p:txBody>
      </p:sp>
    </p:spTree>
    <p:extLst>
      <p:ext uri="{BB962C8B-B14F-4D97-AF65-F5344CB8AC3E}">
        <p14:creationId xmlns:p14="http://schemas.microsoft.com/office/powerpoint/2010/main" val="232515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27050" y="2190751"/>
            <a:ext cx="10826750" cy="1867542"/>
          </a:xfrm>
        </p:spPr>
        <p:txBody>
          <a:bodyPr>
            <a:normAutofit/>
          </a:bodyPr>
          <a:lstStyle/>
          <a:p>
            <a:pPr marL="342900" indent="-342900">
              <a:buFont typeface="Wingdings" panose="05000000000000000000" pitchFamily="2" charset="2"/>
              <a:buChar char="§"/>
            </a:pPr>
            <a:r>
              <a:rPr lang="de-DE" dirty="0">
                <a:solidFill>
                  <a:schemeClr val="tx1"/>
                </a:solidFill>
              </a:rPr>
              <a:t>Not all </a:t>
            </a:r>
            <a:r>
              <a:rPr lang="de-DE" dirty="0" err="1">
                <a:solidFill>
                  <a:schemeClr val="tx1"/>
                </a:solidFill>
              </a:rPr>
              <a:t>information</a:t>
            </a:r>
            <a:r>
              <a:rPr lang="de-DE" dirty="0">
                <a:solidFill>
                  <a:schemeClr val="tx1"/>
                </a:solidFill>
              </a:rPr>
              <a:t> </a:t>
            </a:r>
            <a:r>
              <a:rPr lang="de-DE" dirty="0" smtClean="0">
                <a:solidFill>
                  <a:schemeClr val="tx1"/>
                </a:solidFill>
              </a:rPr>
              <a:t>(</a:t>
            </a:r>
            <a:r>
              <a:rPr lang="de-DE" dirty="0" err="1" smtClean="0">
                <a:solidFill>
                  <a:schemeClr val="tx1"/>
                </a:solidFill>
              </a:rPr>
              <a:t>feature</a:t>
            </a:r>
            <a:r>
              <a:rPr lang="de-DE" dirty="0" smtClean="0">
                <a:solidFill>
                  <a:schemeClr val="tx1"/>
                </a:solidFill>
              </a:rPr>
              <a:t> </a:t>
            </a:r>
            <a:r>
              <a:rPr lang="de-DE" dirty="0" err="1" smtClean="0">
                <a:solidFill>
                  <a:schemeClr val="tx1"/>
                </a:solidFill>
              </a:rPr>
              <a:t>types</a:t>
            </a:r>
            <a:r>
              <a:rPr lang="de-DE" dirty="0" smtClean="0">
                <a:solidFill>
                  <a:schemeClr val="tx1"/>
                </a:solidFill>
              </a:rPr>
              <a:t>, </a:t>
            </a:r>
            <a:r>
              <a:rPr lang="de-DE" dirty="0" err="1" smtClean="0">
                <a:solidFill>
                  <a:schemeClr val="tx1"/>
                </a:solidFill>
              </a:rPr>
              <a:t>attributes</a:t>
            </a:r>
            <a:r>
              <a:rPr lang="de-DE" dirty="0">
                <a:solidFill>
                  <a:schemeClr val="tx1"/>
                </a:solidFill>
              </a:rPr>
              <a:t>) </a:t>
            </a:r>
            <a:r>
              <a:rPr lang="en-GB" dirty="0">
                <a:solidFill>
                  <a:schemeClr val="tx1"/>
                </a:solidFill>
              </a:rPr>
              <a:t>available</a:t>
            </a:r>
            <a:r>
              <a:rPr lang="de-DE" dirty="0">
                <a:solidFill>
                  <a:schemeClr val="tx1"/>
                </a:solidFill>
              </a:rPr>
              <a:t> </a:t>
            </a:r>
            <a:r>
              <a:rPr lang="de-DE" dirty="0" err="1">
                <a:solidFill>
                  <a:schemeClr val="tx1"/>
                </a:solidFill>
              </a:rPr>
              <a:t>as</a:t>
            </a:r>
            <a:r>
              <a:rPr lang="de-DE" dirty="0">
                <a:solidFill>
                  <a:schemeClr val="tx1"/>
                </a:solidFill>
              </a:rPr>
              <a:t> INSPIRE </a:t>
            </a:r>
            <a:r>
              <a:rPr lang="de-DE" dirty="0" err="1">
                <a:solidFill>
                  <a:schemeClr val="tx1"/>
                </a:solidFill>
              </a:rPr>
              <a:t>data</a:t>
            </a:r>
            <a:r>
              <a:rPr lang="de-DE" dirty="0">
                <a:solidFill>
                  <a:schemeClr val="tx1"/>
                </a:solidFill>
              </a:rPr>
              <a:t> </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some</a:t>
            </a:r>
            <a:r>
              <a:rPr lang="de-DE" dirty="0">
                <a:solidFill>
                  <a:schemeClr val="tx1"/>
                </a:solidFill>
                <a:sym typeface="Wingdings" panose="05000000000000000000" pitchFamily="2" charset="2"/>
              </a:rPr>
              <a:t> countries </a:t>
            </a:r>
            <a:r>
              <a:rPr lang="de-DE" dirty="0" err="1">
                <a:solidFill>
                  <a:schemeClr val="tx1"/>
                </a:solidFill>
                <a:sym typeface="Wingdings" panose="05000000000000000000" pitchFamily="2" charset="2"/>
              </a:rPr>
              <a:t>use</a:t>
            </a:r>
            <a:r>
              <a:rPr lang="de-DE" dirty="0">
                <a:solidFill>
                  <a:schemeClr val="tx1"/>
                </a:solidFill>
                <a:sym typeface="Wingdings" panose="05000000000000000000" pitchFamily="2" charset="2"/>
              </a:rPr>
              <a:t> additional </a:t>
            </a:r>
            <a:r>
              <a:rPr lang="de-DE" dirty="0" err="1">
                <a:solidFill>
                  <a:schemeClr val="tx1"/>
                </a:solidFill>
                <a:sym typeface="Wingdings" panose="05000000000000000000" pitchFamily="2" charset="2"/>
              </a:rPr>
              <a:t>sources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for</a:t>
            </a:r>
            <a:r>
              <a:rPr lang="de-DE" dirty="0">
                <a:solidFill>
                  <a:schemeClr val="tx1"/>
                </a:solidFill>
                <a:sym typeface="Wingdings" panose="05000000000000000000" pitchFamily="2" charset="2"/>
              </a:rPr>
              <a:t> </a:t>
            </a:r>
            <a:r>
              <a:rPr lang="de-DE" dirty="0" smtClean="0">
                <a:solidFill>
                  <a:schemeClr val="tx1"/>
                </a:solidFill>
                <a:sym typeface="Wingdings" panose="05000000000000000000" pitchFamily="2" charset="2"/>
              </a:rPr>
              <a:t>CRD</a:t>
            </a:r>
          </a:p>
          <a:p>
            <a:pPr marL="342900" indent="-342900">
              <a:buFont typeface="Wingdings" panose="05000000000000000000" pitchFamily="2" charset="2"/>
              <a:buChar char="§"/>
            </a:pPr>
            <a:r>
              <a:rPr lang="de-DE" dirty="0" err="1" smtClean="0">
                <a:solidFill>
                  <a:schemeClr val="tx1"/>
                </a:solidFill>
                <a:sym typeface="Wingdings" panose="05000000000000000000" pitchFamily="2" charset="2"/>
              </a:rPr>
              <a:t>Voidable</a:t>
            </a:r>
            <a:r>
              <a:rPr lang="de-DE" dirty="0" smtClean="0">
                <a:solidFill>
                  <a:schemeClr val="tx1"/>
                </a:solidFill>
                <a:sym typeface="Wingdings" panose="05000000000000000000" pitchFamily="2" charset="2"/>
              </a:rPr>
              <a:t> </a:t>
            </a:r>
            <a:r>
              <a:rPr lang="de-DE" dirty="0">
                <a:solidFill>
                  <a:schemeClr val="tx1"/>
                </a:solidFill>
                <a:sym typeface="Wingdings" panose="05000000000000000000" pitchFamily="2" charset="2"/>
              </a:rPr>
              <a:t>(</a:t>
            </a:r>
            <a:r>
              <a:rPr lang="de-DE" dirty="0" err="1">
                <a:solidFill>
                  <a:schemeClr val="tx1"/>
                </a:solidFill>
                <a:sym typeface="Wingdings" panose="05000000000000000000" pitchFamily="2" charset="2"/>
              </a:rPr>
              <a:t>and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even</a:t>
            </a:r>
            <a:r>
              <a:rPr lang="de-DE" dirty="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mandatory</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attributes</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empty</a:t>
            </a:r>
            <a:endParaRPr lang="de-DE" dirty="0" smtClean="0">
              <a:solidFill>
                <a:schemeClr val="tx1"/>
              </a:solidFill>
              <a:sym typeface="Wingdings" panose="05000000000000000000" pitchFamily="2" charset="2"/>
            </a:endParaRPr>
          </a:p>
          <a:p>
            <a:pPr marL="342900" indent="-342900">
              <a:buFont typeface="Wingdings" panose="05000000000000000000" pitchFamily="2" charset="2"/>
              <a:buChar char="§"/>
            </a:pPr>
            <a:r>
              <a:rPr lang="de-DE" dirty="0" smtClean="0">
                <a:solidFill>
                  <a:schemeClr val="tx1"/>
                </a:solidFill>
                <a:sym typeface="Wingdings" panose="05000000000000000000" pitchFamily="2" charset="2"/>
              </a:rPr>
              <a:t>Common </a:t>
            </a:r>
            <a:r>
              <a:rPr lang="de-DE" dirty="0" err="1" smtClean="0">
                <a:solidFill>
                  <a:schemeClr val="tx1"/>
                </a:solidFill>
                <a:sym typeface="Wingdings" panose="05000000000000000000" pitchFamily="2" charset="2"/>
              </a:rPr>
              <a:t>understanding</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of</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selection</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criteria</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is</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critical</a:t>
            </a:r>
            <a:r>
              <a:rPr lang="de-DE" dirty="0" smtClean="0">
                <a:solidFill>
                  <a:schemeClr val="tx1"/>
                </a:solidFill>
                <a:sym typeface="Wingdings" panose="05000000000000000000" pitchFamily="2" charset="2"/>
              </a:rPr>
              <a:t> </a:t>
            </a:r>
          </a:p>
          <a:p>
            <a:r>
              <a:rPr lang="de-DE" dirty="0">
                <a:solidFill>
                  <a:schemeClr val="tx1"/>
                </a:solidFill>
                <a:sym typeface="Wingdings" panose="05000000000000000000" pitchFamily="2" charset="2"/>
              </a:rPr>
              <a:t>	</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semantic</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harmonisation</a:t>
            </a:r>
            <a:endParaRPr lang="de-DE" dirty="0" smtClean="0">
              <a:solidFill>
                <a:schemeClr val="tx1"/>
              </a:solidFill>
              <a:sym typeface="Wingdings" panose="05000000000000000000" pitchFamily="2" charset="2"/>
            </a:endParaRPr>
          </a:p>
        </p:txBody>
      </p:sp>
      <p:sp>
        <p:nvSpPr>
          <p:cNvPr id="3" name="Slide Number Placeholder 2"/>
          <p:cNvSpPr>
            <a:spLocks noGrp="1"/>
          </p:cNvSpPr>
          <p:nvPr>
            <p:ph type="sldNum" sz="quarter" idx="12"/>
          </p:nvPr>
        </p:nvSpPr>
        <p:spPr/>
        <p:txBody>
          <a:bodyPr/>
          <a:lstStyle/>
          <a:p>
            <a:fld id="{00635583-3BE1-624A-8315-C9D40B2597B1}" type="slidenum">
              <a:rPr lang="en-US" smtClean="0"/>
              <a:t>10</a:t>
            </a:fld>
            <a:endParaRPr lang="en-US" dirty="0"/>
          </a:p>
        </p:txBody>
      </p:sp>
      <p:sp>
        <p:nvSpPr>
          <p:cNvPr id="4" name="Title 3"/>
          <p:cNvSpPr>
            <a:spLocks noGrp="1"/>
          </p:cNvSpPr>
          <p:nvPr>
            <p:ph type="title"/>
          </p:nvPr>
        </p:nvSpPr>
        <p:spPr/>
        <p:txBody>
          <a:bodyPr>
            <a:normAutofit/>
          </a:bodyPr>
          <a:lstStyle/>
          <a:p>
            <a:r>
              <a:rPr lang="en-US" sz="3000" dirty="0" smtClean="0"/>
              <a:t>Lessons learned: data content (I)</a:t>
            </a:r>
            <a:endParaRPr lang="en-US" sz="3000" dirty="0"/>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45078" t="32410" r="29116" b="32088"/>
          <a:stretch/>
        </p:blipFill>
        <p:spPr>
          <a:xfrm>
            <a:off x="8455741" y="2645689"/>
            <a:ext cx="3431460" cy="3106510"/>
          </a:xfrm>
          <a:prstGeom prst="rect">
            <a:avLst/>
          </a:prstGeom>
        </p:spPr>
      </p:pic>
      <p:graphicFrame>
        <p:nvGraphicFramePr>
          <p:cNvPr id="10" name="Tabelle 9"/>
          <p:cNvGraphicFramePr>
            <a:graphicFrameLocks noGrp="1"/>
          </p:cNvGraphicFramePr>
          <p:nvPr>
            <p:extLst>
              <p:ext uri="{D42A27DB-BD31-4B8C-83A1-F6EECF244321}">
                <p14:modId xmlns:p14="http://schemas.microsoft.com/office/powerpoint/2010/main" val="557107336"/>
              </p:ext>
            </p:extLst>
          </p:nvPr>
        </p:nvGraphicFramePr>
        <p:xfrm>
          <a:off x="88497" y="4355693"/>
          <a:ext cx="8227856" cy="2234503"/>
        </p:xfrm>
        <a:graphic>
          <a:graphicData uri="http://schemas.openxmlformats.org/drawingml/2006/table">
            <a:tbl>
              <a:tblPr/>
              <a:tblGrid>
                <a:gridCol w="403121"/>
                <a:gridCol w="493033"/>
                <a:gridCol w="522336"/>
                <a:gridCol w="506508"/>
                <a:gridCol w="506508"/>
                <a:gridCol w="506508"/>
                <a:gridCol w="506508"/>
                <a:gridCol w="696449"/>
                <a:gridCol w="696449"/>
                <a:gridCol w="484348"/>
                <a:gridCol w="484348"/>
                <a:gridCol w="484348"/>
                <a:gridCol w="484348"/>
                <a:gridCol w="484348"/>
                <a:gridCol w="484348"/>
                <a:gridCol w="484348"/>
              </a:tblGrid>
              <a:tr h="640018">
                <a:tc>
                  <a:txBody>
                    <a:bodyPr/>
                    <a:lstStyle/>
                    <a:p>
                      <a:pPr algn="ctr" fontAlgn="b"/>
                      <a:r>
                        <a:rPr lang="de-DE" sz="1100" b="0" i="0" u="none" strike="noStrike" dirty="0" smtClean="0">
                          <a:solidFill>
                            <a:srgbClr val="000000"/>
                          </a:solidFill>
                          <a:effectLst/>
                          <a:latin typeface="Calibri" panose="020F0502020204030204" pitchFamily="34" charset="0"/>
                        </a:rPr>
                        <a:t>Country</a:t>
                      </a:r>
                      <a:endParaRPr lang="de-DE" sz="1100" b="0" i="0" u="none" strike="noStrike" dirty="0">
                        <a:solidFill>
                          <a:srgbClr val="000000"/>
                        </a:solidFill>
                        <a:effectLst/>
                        <a:latin typeface="Calibri" panose="020F0502020204030204" pitchFamily="34" charset="0"/>
                      </a:endParaRP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InspireId</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dirty="0" smtClean="0">
                          <a:solidFill>
                            <a:srgbClr val="000000"/>
                          </a:solidFill>
                          <a:effectLst/>
                          <a:latin typeface="Calibri" panose="020F0502020204030204" pitchFamily="34" charset="0"/>
                        </a:rPr>
                        <a:t>Begin</a:t>
                      </a:r>
                    </a:p>
                    <a:p>
                      <a:pPr algn="ctr" fontAlgn="b"/>
                      <a:r>
                        <a:rPr lang="de-DE" sz="1100" b="0" i="0" u="none" strike="noStrike" dirty="0" err="1" smtClean="0">
                          <a:solidFill>
                            <a:srgbClr val="000000"/>
                          </a:solidFill>
                          <a:effectLst/>
                          <a:latin typeface="Calibri" panose="020F0502020204030204" pitchFamily="34" charset="0"/>
                        </a:rPr>
                        <a:t>Lifespan</a:t>
                      </a:r>
                      <a:r>
                        <a:rPr lang="de-DE" sz="1100" b="0" i="0" u="none" strike="noStrike" dirty="0">
                          <a:solidFill>
                            <a:srgbClr val="000000"/>
                          </a:solidFill>
                          <a:effectLst/>
                          <a:latin typeface="Calibri" panose="020F0502020204030204" pitchFamily="34" charset="0"/>
                        </a:rPr>
                        <a:t/>
                      </a:r>
                      <a:br>
                        <a:rPr lang="de-DE" sz="1100" b="0" i="0" u="none" strike="noStrike" dirty="0">
                          <a:solidFill>
                            <a:srgbClr val="000000"/>
                          </a:solidFill>
                          <a:effectLst/>
                          <a:latin typeface="Calibri" panose="020F0502020204030204" pitchFamily="34" charset="0"/>
                        </a:rPr>
                      </a:br>
                      <a:r>
                        <a:rPr lang="de-DE" sz="1100" b="0" i="0" u="none" strike="noStrike" dirty="0">
                          <a:solidFill>
                            <a:srgbClr val="000000"/>
                          </a:solidFill>
                          <a:effectLst/>
                          <a:latin typeface="Calibri" panose="020F0502020204030204" pitchFamily="34" charset="0"/>
                        </a:rPr>
                        <a:t>Version</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dirty="0" smtClean="0">
                          <a:solidFill>
                            <a:srgbClr val="000000"/>
                          </a:solidFill>
                          <a:effectLst/>
                          <a:latin typeface="Calibri" panose="020F0502020204030204" pitchFamily="34" charset="0"/>
                        </a:rPr>
                        <a:t>End</a:t>
                      </a:r>
                    </a:p>
                    <a:p>
                      <a:pPr algn="ctr" fontAlgn="b"/>
                      <a:r>
                        <a:rPr lang="de-DE" sz="1100" b="0" i="0" u="none" strike="noStrike" dirty="0" err="1" smtClean="0">
                          <a:solidFill>
                            <a:srgbClr val="000000"/>
                          </a:solidFill>
                          <a:effectLst/>
                          <a:latin typeface="Calibri" panose="020F0502020204030204" pitchFamily="34" charset="0"/>
                        </a:rPr>
                        <a:t>Lifespan</a:t>
                      </a:r>
                      <a:r>
                        <a:rPr lang="de-DE" sz="1100" b="0" i="0" u="none" strike="noStrike" dirty="0">
                          <a:solidFill>
                            <a:srgbClr val="000000"/>
                          </a:solidFill>
                          <a:effectLst/>
                          <a:latin typeface="Calibri" panose="020F0502020204030204" pitchFamily="34" charset="0"/>
                        </a:rPr>
                        <a:t/>
                      </a:r>
                      <a:br>
                        <a:rPr lang="de-DE" sz="1100" b="0" i="0" u="none" strike="noStrike" dirty="0">
                          <a:solidFill>
                            <a:srgbClr val="000000"/>
                          </a:solidFill>
                          <a:effectLst/>
                          <a:latin typeface="Calibri" panose="020F0502020204030204" pitchFamily="34" charset="0"/>
                        </a:rPr>
                      </a:br>
                      <a:r>
                        <a:rPr lang="de-DE" sz="1100" b="0" i="0" u="none" strike="noStrike" dirty="0">
                          <a:solidFill>
                            <a:srgbClr val="000000"/>
                          </a:solidFill>
                          <a:effectLst/>
                          <a:latin typeface="Calibri" panose="020F0502020204030204" pitchFamily="34" charset="0"/>
                        </a:rPr>
                        <a:t>Version</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ValidFrom</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ValidTo</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National</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RoadCode</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European</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Route</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Number</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MinMax</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NumberOf</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Lanes</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NumberOf</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Lanes</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Measured</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RoadPart</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Width</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Functional</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Class</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FormOf</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Way</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Vertical</a:t>
                      </a:r>
                      <a:br>
                        <a:rPr lang="de-DE" sz="1100" b="0" i="0" u="none" strike="noStrike">
                          <a:solidFill>
                            <a:srgbClr val="000000"/>
                          </a:solidFill>
                          <a:effectLst/>
                          <a:latin typeface="Calibri" panose="020F0502020204030204" pitchFamily="34" charset="0"/>
                        </a:rPr>
                      </a:br>
                      <a:r>
                        <a:rPr lang="de-DE" sz="1100" b="0" i="0" u="none" strike="noStrike">
                          <a:solidFill>
                            <a:srgbClr val="000000"/>
                          </a:solidFill>
                          <a:effectLst/>
                          <a:latin typeface="Calibri" panose="020F0502020204030204" pitchFamily="34" charset="0"/>
                        </a:rPr>
                        <a:t>Position</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dirty="0" err="1">
                          <a:solidFill>
                            <a:srgbClr val="000000"/>
                          </a:solidFill>
                          <a:effectLst/>
                          <a:latin typeface="Calibri" panose="020F0502020204030204" pitchFamily="34" charset="0"/>
                        </a:rPr>
                        <a:t>Current</a:t>
                      </a:r>
                      <a:r>
                        <a:rPr lang="de-DE" sz="1100" b="0" i="0" u="none" strike="noStrike" dirty="0">
                          <a:solidFill>
                            <a:srgbClr val="000000"/>
                          </a:solidFill>
                          <a:effectLst/>
                          <a:latin typeface="Calibri" panose="020F0502020204030204" pitchFamily="34" charset="0"/>
                        </a:rPr>
                        <a:t/>
                      </a:r>
                      <a:br>
                        <a:rPr lang="de-DE" sz="1100" b="0" i="0" u="none" strike="noStrike" dirty="0">
                          <a:solidFill>
                            <a:srgbClr val="000000"/>
                          </a:solidFill>
                          <a:effectLst/>
                          <a:latin typeface="Calibri" panose="020F0502020204030204" pitchFamily="34" charset="0"/>
                        </a:rPr>
                      </a:br>
                      <a:r>
                        <a:rPr lang="de-DE" sz="1100" b="0" i="0" u="none" strike="noStrike" dirty="0">
                          <a:solidFill>
                            <a:srgbClr val="000000"/>
                          </a:solidFill>
                          <a:effectLst/>
                          <a:latin typeface="Calibri" panose="020F0502020204030204" pitchFamily="34" charset="0"/>
                        </a:rPr>
                        <a:t>Status</a:t>
                      </a:r>
                    </a:p>
                  </a:txBody>
                  <a:tcPr marL="9525" marR="9525" marT="952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A   </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B</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C</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D</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r>
                        <a:rPr lang="de-DE" sz="1100" b="0" i="0" u="none" strike="noStrike">
                          <a:solidFill>
                            <a:srgbClr val="000000"/>
                          </a:solidFill>
                          <a:effectLst/>
                          <a:latin typeface="Calibri" panose="020F0502020204030204" pitchFamily="34" charset="0"/>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E</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98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F</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G   </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H</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r>
              <a:tr h="168670">
                <a:tc>
                  <a:txBody>
                    <a:bodyPr/>
                    <a:lstStyle/>
                    <a:p>
                      <a:pPr algn="ctr" fontAlgn="b"/>
                      <a:r>
                        <a:rPr lang="de-DE" sz="1100" b="0" i="0" u="none" strike="noStrike" dirty="0" smtClean="0">
                          <a:solidFill>
                            <a:srgbClr val="000000"/>
                          </a:solidFill>
                          <a:effectLst/>
                          <a:latin typeface="Calibri" panose="020F0502020204030204" pitchFamily="34" charset="0"/>
                        </a:rPr>
                        <a:t>I</a:t>
                      </a:r>
                      <a:endParaRPr lang="de-DE"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de-DE" sz="110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dirty="0">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ctr" fontAlgn="b"/>
                      <a:r>
                        <a:rPr lang="de-DE" sz="11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c>
                  <a:txBody>
                    <a:bodyPr/>
                    <a:lstStyle/>
                    <a:p>
                      <a:pPr algn="ctr" fontAlgn="b"/>
                      <a:r>
                        <a:rPr lang="de-DE" sz="11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BAD"/>
                    </a:solidFill>
                  </a:tcPr>
                </a:tc>
              </a:tr>
            </a:tbl>
          </a:graphicData>
        </a:graphic>
      </p:graphicFrame>
      <p:sp>
        <p:nvSpPr>
          <p:cNvPr id="11" name="Text Placeholder 4"/>
          <p:cNvSpPr txBox="1">
            <a:spLocks/>
          </p:cNvSpPr>
          <p:nvPr/>
        </p:nvSpPr>
        <p:spPr>
          <a:xfrm>
            <a:off x="8680531" y="5782293"/>
            <a:ext cx="3206670" cy="424845"/>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smtClean="0">
                <a:solidFill>
                  <a:schemeClr val="tx1"/>
                </a:solidFill>
              </a:rPr>
              <a:t>Varying density of road network</a:t>
            </a:r>
          </a:p>
        </p:txBody>
      </p:sp>
      <p:sp>
        <p:nvSpPr>
          <p:cNvPr id="12" name="Text Placeholder 4"/>
          <p:cNvSpPr txBox="1">
            <a:spLocks/>
          </p:cNvSpPr>
          <p:nvPr/>
        </p:nvSpPr>
        <p:spPr>
          <a:xfrm>
            <a:off x="934948" y="4058293"/>
            <a:ext cx="4850024" cy="424845"/>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solidFill>
                  <a:schemeClr val="tx1"/>
                </a:solidFill>
              </a:rPr>
              <a:t>Missing attribute values (Example </a:t>
            </a:r>
            <a:r>
              <a:rPr lang="en-US" sz="1600" dirty="0" err="1">
                <a:solidFill>
                  <a:schemeClr val="tx1"/>
                </a:solidFill>
              </a:rPr>
              <a:t>RoadLink</a:t>
            </a:r>
            <a:r>
              <a:rPr lang="en-US" sz="1600" dirty="0">
                <a:solidFill>
                  <a:schemeClr val="tx1"/>
                </a:solidFill>
              </a:rPr>
              <a:t>):</a:t>
            </a:r>
          </a:p>
        </p:txBody>
      </p:sp>
    </p:spTree>
    <p:extLst>
      <p:ext uri="{BB962C8B-B14F-4D97-AF65-F5344CB8AC3E}">
        <p14:creationId xmlns:p14="http://schemas.microsoft.com/office/powerpoint/2010/main" val="39831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27050" y="2190750"/>
            <a:ext cx="10826750" cy="4291693"/>
          </a:xfrm>
        </p:spPr>
        <p:txBody>
          <a:bodyPr>
            <a:normAutofit/>
          </a:bodyPr>
          <a:lstStyle/>
          <a:p>
            <a:r>
              <a:rPr lang="en-US" b="1" dirty="0" smtClean="0">
                <a:solidFill>
                  <a:schemeClr val="tx1"/>
                </a:solidFill>
              </a:rPr>
              <a:t>Recommendations </a:t>
            </a:r>
            <a:r>
              <a:rPr lang="en-US" b="1" dirty="0">
                <a:solidFill>
                  <a:schemeClr val="tx1"/>
                </a:solidFill>
              </a:rPr>
              <a:t>for INSPIRE evolvement:</a:t>
            </a:r>
          </a:p>
          <a:p>
            <a:pPr marL="342900" indent="-342900">
              <a:buFont typeface="Wingdings" panose="05000000000000000000" pitchFamily="2" charset="2"/>
              <a:buChar char="§"/>
            </a:pPr>
            <a:r>
              <a:rPr lang="en-US" dirty="0" smtClean="0">
                <a:solidFill>
                  <a:schemeClr val="tx1"/>
                </a:solidFill>
              </a:rPr>
              <a:t>Make relevant attributes mandatory</a:t>
            </a:r>
          </a:p>
          <a:p>
            <a:pPr marL="342900" indent="-342900">
              <a:buFont typeface="Wingdings" panose="05000000000000000000" pitchFamily="2" charset="2"/>
              <a:buChar char="§"/>
            </a:pPr>
            <a:endParaRPr lang="en-US" dirty="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de-DE" dirty="0" err="1" smtClean="0">
                <a:solidFill>
                  <a:schemeClr val="tx1"/>
                </a:solidFill>
              </a:rPr>
              <a:t>Provide</a:t>
            </a:r>
            <a:r>
              <a:rPr lang="de-DE" dirty="0" smtClean="0">
                <a:solidFill>
                  <a:schemeClr val="tx1"/>
                </a:solidFill>
              </a:rPr>
              <a:t> </a:t>
            </a:r>
            <a:r>
              <a:rPr lang="de-DE" dirty="0" err="1" smtClean="0">
                <a:solidFill>
                  <a:schemeClr val="tx1"/>
                </a:solidFill>
              </a:rPr>
              <a:t>as</a:t>
            </a:r>
            <a:r>
              <a:rPr lang="de-DE" dirty="0" smtClean="0">
                <a:solidFill>
                  <a:schemeClr val="tx1"/>
                </a:solidFill>
              </a:rPr>
              <a:t> </a:t>
            </a:r>
            <a:r>
              <a:rPr lang="de-DE" dirty="0" err="1" smtClean="0">
                <a:solidFill>
                  <a:schemeClr val="tx1"/>
                </a:solidFill>
              </a:rPr>
              <a:t>much</a:t>
            </a:r>
            <a:r>
              <a:rPr lang="de-DE" dirty="0" smtClean="0">
                <a:solidFill>
                  <a:schemeClr val="tx1"/>
                </a:solidFill>
              </a:rPr>
              <a:t> </a:t>
            </a:r>
            <a:r>
              <a:rPr lang="de-DE" dirty="0" err="1" smtClean="0">
                <a:solidFill>
                  <a:schemeClr val="tx1"/>
                </a:solidFill>
              </a:rPr>
              <a:t>information</a:t>
            </a:r>
            <a:r>
              <a:rPr lang="de-DE" dirty="0" smtClean="0">
                <a:solidFill>
                  <a:schemeClr val="tx1"/>
                </a:solidFill>
              </a:rPr>
              <a:t> </a:t>
            </a:r>
            <a:r>
              <a:rPr lang="de-DE" dirty="0" err="1" smtClean="0">
                <a:solidFill>
                  <a:schemeClr val="tx1"/>
                </a:solidFill>
              </a:rPr>
              <a:t>as</a:t>
            </a:r>
            <a:r>
              <a:rPr lang="de-DE" dirty="0" smtClean="0">
                <a:solidFill>
                  <a:schemeClr val="tx1"/>
                </a:solidFill>
              </a:rPr>
              <a:t> </a:t>
            </a:r>
            <a:r>
              <a:rPr lang="de-DE" dirty="0" err="1" smtClean="0">
                <a:solidFill>
                  <a:schemeClr val="tx1"/>
                </a:solidFill>
              </a:rPr>
              <a:t>possible</a:t>
            </a:r>
            <a:endParaRPr lang="de-DE" dirty="0" smtClean="0">
              <a:solidFill>
                <a:schemeClr val="tx1"/>
              </a:solidFill>
            </a:endParaRPr>
          </a:p>
          <a:p>
            <a:pPr marL="342900" indent="-342900">
              <a:buFont typeface="Wingdings" panose="05000000000000000000" pitchFamily="2" charset="2"/>
              <a:buChar char="§"/>
            </a:pPr>
            <a:r>
              <a:rPr lang="de-DE" dirty="0" smtClean="0">
                <a:solidFill>
                  <a:schemeClr val="tx1"/>
                </a:solidFill>
              </a:rPr>
              <a:t>Take </a:t>
            </a:r>
            <a:r>
              <a:rPr lang="de-DE" dirty="0" err="1" smtClean="0">
                <a:solidFill>
                  <a:schemeClr val="tx1"/>
                </a:solidFill>
              </a:rPr>
              <a:t>into</a:t>
            </a:r>
            <a:r>
              <a:rPr lang="de-DE" dirty="0" smtClean="0">
                <a:solidFill>
                  <a:schemeClr val="tx1"/>
                </a:solidFill>
              </a:rPr>
              <a:t> </a:t>
            </a:r>
            <a:r>
              <a:rPr lang="de-DE" dirty="0" err="1" smtClean="0">
                <a:solidFill>
                  <a:schemeClr val="tx1"/>
                </a:solidFill>
              </a:rPr>
              <a:t>account</a:t>
            </a:r>
            <a:r>
              <a:rPr lang="de-DE" dirty="0" smtClean="0">
                <a:solidFill>
                  <a:schemeClr val="tx1"/>
                </a:solidFill>
              </a:rPr>
              <a:t> </a:t>
            </a:r>
            <a:r>
              <a:rPr lang="de-DE" dirty="0" err="1" smtClean="0">
                <a:solidFill>
                  <a:schemeClr val="tx1"/>
                </a:solidFill>
              </a:rPr>
              <a:t>the</a:t>
            </a:r>
            <a:r>
              <a:rPr lang="de-DE" dirty="0" smtClean="0">
                <a:solidFill>
                  <a:schemeClr val="tx1"/>
                </a:solidFill>
              </a:rPr>
              <a:t> </a:t>
            </a:r>
            <a:r>
              <a:rPr lang="de-DE" dirty="0" err="1" smtClean="0">
                <a:solidFill>
                  <a:schemeClr val="tx1"/>
                </a:solidFill>
              </a:rPr>
              <a:t>use</a:t>
            </a:r>
            <a:r>
              <a:rPr lang="de-DE" dirty="0" smtClean="0">
                <a:solidFill>
                  <a:schemeClr val="tx1"/>
                </a:solidFill>
              </a:rPr>
              <a:t> </a:t>
            </a:r>
            <a:r>
              <a:rPr lang="de-DE" dirty="0" err="1" smtClean="0">
                <a:solidFill>
                  <a:schemeClr val="tx1"/>
                </a:solidFill>
              </a:rPr>
              <a:t>cases</a:t>
            </a:r>
            <a:endParaRPr lang="de-DE" dirty="0" smtClean="0">
              <a:solidFill>
                <a:schemeClr val="tx1"/>
              </a:solidFill>
            </a:endParaRPr>
          </a:p>
          <a:p>
            <a:pPr marL="342900" indent="-342900">
              <a:buFont typeface="Wingdings" panose="05000000000000000000" pitchFamily="2" charset="2"/>
              <a:buChar char="§"/>
            </a:pPr>
            <a:r>
              <a:rPr lang="de-DE" dirty="0" err="1" smtClean="0">
                <a:solidFill>
                  <a:schemeClr val="tx1"/>
                </a:solidFill>
              </a:rPr>
              <a:t>Respect</a:t>
            </a:r>
            <a:r>
              <a:rPr lang="de-DE" dirty="0" smtClean="0">
                <a:solidFill>
                  <a:schemeClr val="tx1"/>
                </a:solidFill>
              </a:rPr>
              <a:t> </a:t>
            </a:r>
            <a:r>
              <a:rPr lang="de-DE" dirty="0" err="1" smtClean="0">
                <a:solidFill>
                  <a:schemeClr val="tx1"/>
                </a:solidFill>
              </a:rPr>
              <a:t>the</a:t>
            </a:r>
            <a:r>
              <a:rPr lang="de-DE" dirty="0" smtClean="0">
                <a:solidFill>
                  <a:schemeClr val="tx1"/>
                </a:solidFill>
              </a:rPr>
              <a:t> </a:t>
            </a:r>
            <a:r>
              <a:rPr lang="de-DE" dirty="0" err="1" smtClean="0">
                <a:solidFill>
                  <a:schemeClr val="tx1"/>
                </a:solidFill>
              </a:rPr>
              <a:t>recommendations</a:t>
            </a:r>
            <a:r>
              <a:rPr lang="de-DE" dirty="0" smtClean="0">
                <a:solidFill>
                  <a:schemeClr val="tx1"/>
                </a:solidFill>
              </a:rPr>
              <a:t> </a:t>
            </a:r>
            <a:r>
              <a:rPr lang="de-DE" dirty="0" err="1" smtClean="0">
                <a:solidFill>
                  <a:schemeClr val="tx1"/>
                </a:solidFill>
              </a:rPr>
              <a:t>for</a:t>
            </a:r>
            <a:r>
              <a:rPr lang="de-DE" dirty="0" smtClean="0">
                <a:solidFill>
                  <a:schemeClr val="tx1"/>
                </a:solidFill>
              </a:rPr>
              <a:t> </a:t>
            </a:r>
            <a:r>
              <a:rPr lang="de-DE" dirty="0" err="1" smtClean="0">
                <a:solidFill>
                  <a:schemeClr val="tx1"/>
                </a:solidFill>
              </a:rPr>
              <a:t>core</a:t>
            </a:r>
            <a:r>
              <a:rPr lang="de-DE" dirty="0" smtClean="0">
                <a:solidFill>
                  <a:schemeClr val="tx1"/>
                </a:solidFill>
              </a:rPr>
              <a:t> </a:t>
            </a:r>
            <a:r>
              <a:rPr lang="de-DE" dirty="0" err="1" smtClean="0">
                <a:solidFill>
                  <a:schemeClr val="tx1"/>
                </a:solidFill>
              </a:rPr>
              <a:t>content</a:t>
            </a:r>
            <a:r>
              <a:rPr lang="de-DE" dirty="0" smtClean="0">
                <a:solidFill>
                  <a:schemeClr val="tx1"/>
                </a:solidFill>
              </a:rPr>
              <a:t> </a:t>
            </a:r>
            <a:r>
              <a:rPr lang="de-DE" dirty="0" err="1" smtClean="0">
                <a:solidFill>
                  <a:schemeClr val="tx1"/>
                </a:solidFill>
              </a:rPr>
              <a:t>and</a:t>
            </a:r>
            <a:r>
              <a:rPr lang="de-DE" dirty="0" smtClean="0">
                <a:solidFill>
                  <a:schemeClr val="tx1"/>
                </a:solidFill>
              </a:rPr>
              <a:t> </a:t>
            </a:r>
            <a:r>
              <a:rPr lang="de-DE" dirty="0" err="1" smtClean="0">
                <a:solidFill>
                  <a:schemeClr val="tx1"/>
                </a:solidFill>
              </a:rPr>
              <a:t>selection</a:t>
            </a:r>
            <a:r>
              <a:rPr lang="de-DE" dirty="0" smtClean="0">
                <a:solidFill>
                  <a:schemeClr val="tx1"/>
                </a:solidFill>
              </a:rPr>
              <a:t> </a:t>
            </a:r>
            <a:r>
              <a:rPr lang="de-DE" dirty="0" err="1" smtClean="0">
                <a:solidFill>
                  <a:schemeClr val="tx1"/>
                </a:solidFill>
              </a:rPr>
              <a:t>criteria</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topographic</a:t>
            </a:r>
            <a:r>
              <a:rPr lang="de-DE" dirty="0">
                <a:solidFill>
                  <a:schemeClr val="tx1"/>
                </a:solidFill>
              </a:rPr>
              <a:t> </a:t>
            </a:r>
            <a:r>
              <a:rPr lang="de-DE" dirty="0" err="1">
                <a:solidFill>
                  <a:schemeClr val="tx1"/>
                </a:solidFill>
              </a:rPr>
              <a:t>data</a:t>
            </a:r>
            <a:r>
              <a:rPr lang="de-DE" dirty="0">
                <a:solidFill>
                  <a:schemeClr val="tx1"/>
                </a:solidFill>
              </a:rPr>
              <a:t> (</a:t>
            </a:r>
            <a:r>
              <a:rPr lang="de-DE" dirty="0" err="1" smtClean="0">
                <a:solidFill>
                  <a:schemeClr val="tx1"/>
                </a:solidFill>
              </a:rPr>
              <a:t>see</a:t>
            </a:r>
            <a:r>
              <a:rPr lang="de-DE" dirty="0" smtClean="0">
                <a:solidFill>
                  <a:schemeClr val="tx1"/>
                </a:solidFill>
              </a:rPr>
              <a:t> ELF </a:t>
            </a:r>
            <a:r>
              <a:rPr lang="de-DE" dirty="0" err="1" smtClean="0">
                <a:solidFill>
                  <a:schemeClr val="tx1"/>
                </a:solidFill>
              </a:rPr>
              <a:t>as</a:t>
            </a:r>
            <a:r>
              <a:rPr lang="de-DE" dirty="0" smtClean="0">
                <a:solidFill>
                  <a:schemeClr val="tx1"/>
                </a:solidFill>
              </a:rPr>
              <a:t> </a:t>
            </a:r>
            <a:r>
              <a:rPr lang="de-DE" dirty="0" err="1" smtClean="0">
                <a:solidFill>
                  <a:schemeClr val="tx1"/>
                </a:solidFill>
              </a:rPr>
              <a:t>well</a:t>
            </a:r>
            <a:r>
              <a:rPr lang="de-DE" dirty="0" smtClean="0">
                <a:solidFill>
                  <a:schemeClr val="tx1"/>
                </a:solidFill>
              </a:rPr>
              <a:t> </a:t>
            </a:r>
            <a:r>
              <a:rPr lang="de-DE" dirty="0" err="1" smtClean="0">
                <a:solidFill>
                  <a:schemeClr val="tx1"/>
                </a:solidFill>
              </a:rPr>
              <a:t>as</a:t>
            </a:r>
            <a:r>
              <a:rPr lang="de-DE" dirty="0" smtClean="0">
                <a:solidFill>
                  <a:schemeClr val="tx1"/>
                </a:solidFill>
              </a:rPr>
              <a:t> UN-GGIM: Europe)</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00635583-3BE1-624A-8315-C9D40B2597B1}" type="slidenum">
              <a:rPr lang="en-US" smtClean="0"/>
              <a:t>11</a:t>
            </a:fld>
            <a:endParaRPr lang="en-US" dirty="0"/>
          </a:p>
        </p:txBody>
      </p:sp>
      <p:sp>
        <p:nvSpPr>
          <p:cNvPr id="4" name="Title 3"/>
          <p:cNvSpPr>
            <a:spLocks noGrp="1"/>
          </p:cNvSpPr>
          <p:nvPr>
            <p:ph type="title"/>
          </p:nvPr>
        </p:nvSpPr>
        <p:spPr/>
        <p:txBody>
          <a:bodyPr>
            <a:normAutofit/>
          </a:bodyPr>
          <a:lstStyle/>
          <a:p>
            <a:r>
              <a:rPr lang="en-US" sz="3000" dirty="0" smtClean="0"/>
              <a:t>Lessons learned: data content (II)</a:t>
            </a:r>
            <a:endParaRPr lang="en-US" sz="3000" dirty="0"/>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34620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12</a:t>
            </a:fld>
            <a:endParaRPr lang="en-US" dirty="0"/>
          </a:p>
        </p:txBody>
      </p:sp>
      <p:sp>
        <p:nvSpPr>
          <p:cNvPr id="4" name="Title 3"/>
          <p:cNvSpPr>
            <a:spLocks noGrp="1"/>
          </p:cNvSpPr>
          <p:nvPr>
            <p:ph type="title"/>
          </p:nvPr>
        </p:nvSpPr>
        <p:spPr/>
        <p:txBody>
          <a:bodyPr>
            <a:normAutofit/>
          </a:bodyPr>
          <a:lstStyle/>
          <a:p>
            <a:r>
              <a:rPr lang="en-US" sz="3000" dirty="0" smtClean="0"/>
              <a:t>Lessons learned: data quality</a:t>
            </a:r>
            <a:endParaRPr lang="en-US" sz="3000" dirty="0"/>
          </a:p>
        </p:txBody>
      </p:sp>
      <p:sp>
        <p:nvSpPr>
          <p:cNvPr id="5" name="Text Placeholder 4"/>
          <p:cNvSpPr>
            <a:spLocks noGrp="1"/>
          </p:cNvSpPr>
          <p:nvPr>
            <p:ph type="body" sz="quarter" idx="13"/>
          </p:nvPr>
        </p:nvSpPr>
        <p:spPr>
          <a:xfrm>
            <a:off x="527050" y="2190750"/>
            <a:ext cx="10826750" cy="4291693"/>
          </a:xfrm>
        </p:spPr>
        <p:txBody>
          <a:bodyPr>
            <a:normAutofit/>
          </a:bodyPr>
          <a:lstStyle/>
          <a:p>
            <a:pPr marL="342900" indent="-342900">
              <a:buFont typeface="Wingdings" panose="05000000000000000000" pitchFamily="2" charset="2"/>
              <a:buChar char="§"/>
            </a:pPr>
            <a:r>
              <a:rPr lang="de-DE" dirty="0">
                <a:solidFill>
                  <a:schemeClr val="tx1"/>
                </a:solidFill>
              </a:rPr>
              <a:t>Even simple </a:t>
            </a:r>
            <a:r>
              <a:rPr lang="en-GB" dirty="0">
                <a:solidFill>
                  <a:schemeClr val="tx1"/>
                </a:solidFill>
              </a:rPr>
              <a:t>quality</a:t>
            </a:r>
            <a:r>
              <a:rPr lang="de-DE" dirty="0">
                <a:solidFill>
                  <a:schemeClr val="tx1"/>
                </a:solidFill>
              </a:rPr>
              <a:t> </a:t>
            </a:r>
            <a:r>
              <a:rPr lang="en-GB" dirty="0">
                <a:solidFill>
                  <a:schemeClr val="tx1"/>
                </a:solidFill>
              </a:rPr>
              <a:t>checks</a:t>
            </a:r>
            <a:r>
              <a:rPr lang="de-DE" dirty="0">
                <a:solidFill>
                  <a:schemeClr val="tx1"/>
                </a:solidFill>
              </a:rPr>
              <a:t> </a:t>
            </a:r>
            <a:r>
              <a:rPr lang="de-DE" dirty="0" err="1">
                <a:solidFill>
                  <a:schemeClr val="tx1"/>
                </a:solidFill>
              </a:rPr>
              <a:t>show</a:t>
            </a:r>
            <a:r>
              <a:rPr lang="de-DE" dirty="0">
                <a:solidFill>
                  <a:schemeClr val="tx1"/>
                </a:solidFill>
              </a:rPr>
              <a:t> </a:t>
            </a:r>
            <a:r>
              <a:rPr lang="de-DE" dirty="0" err="1">
                <a:solidFill>
                  <a:schemeClr val="tx1"/>
                </a:solidFill>
              </a:rPr>
              <a:t>errors</a:t>
            </a:r>
            <a:r>
              <a:rPr lang="de-DE" dirty="0">
                <a:solidFill>
                  <a:schemeClr val="tx1"/>
                </a:solidFill>
              </a:rPr>
              <a:t> (</a:t>
            </a:r>
            <a:r>
              <a:rPr lang="de-DE" dirty="0" err="1">
                <a:solidFill>
                  <a:schemeClr val="tx1"/>
                </a:solidFill>
              </a:rPr>
              <a:t>short</a:t>
            </a:r>
            <a:r>
              <a:rPr lang="de-DE" dirty="0">
                <a:solidFill>
                  <a:schemeClr val="tx1"/>
                </a:solidFill>
              </a:rPr>
              <a:t> </a:t>
            </a:r>
            <a:r>
              <a:rPr lang="de-DE" dirty="0" err="1">
                <a:solidFill>
                  <a:schemeClr val="tx1"/>
                </a:solidFill>
              </a:rPr>
              <a:t>lines</a:t>
            </a:r>
            <a:r>
              <a:rPr lang="de-DE" dirty="0">
                <a:solidFill>
                  <a:schemeClr val="tx1"/>
                </a:solidFill>
              </a:rPr>
              <a:t>, </a:t>
            </a:r>
            <a:r>
              <a:rPr lang="de-DE" dirty="0" err="1" smtClean="0">
                <a:solidFill>
                  <a:schemeClr val="tx1"/>
                </a:solidFill>
              </a:rPr>
              <a:t>geometrical</a:t>
            </a:r>
            <a:r>
              <a:rPr lang="de-DE" dirty="0" smtClean="0">
                <a:solidFill>
                  <a:schemeClr val="tx1"/>
                </a:solidFill>
              </a:rPr>
              <a:t> </a:t>
            </a:r>
            <a:r>
              <a:rPr lang="de-DE" dirty="0" err="1" smtClean="0">
                <a:solidFill>
                  <a:schemeClr val="tx1"/>
                </a:solidFill>
              </a:rPr>
              <a:t>errors</a:t>
            </a:r>
            <a:r>
              <a:rPr lang="de-DE" dirty="0" smtClean="0">
                <a:solidFill>
                  <a:schemeClr val="tx1"/>
                </a:solidFill>
              </a:rPr>
              <a:t>, </a:t>
            </a:r>
            <a:r>
              <a:rPr lang="de-DE" dirty="0" err="1" smtClean="0">
                <a:solidFill>
                  <a:schemeClr val="tx1"/>
                </a:solidFill>
              </a:rPr>
              <a:t>gaps</a:t>
            </a:r>
            <a:r>
              <a:rPr lang="de-DE" dirty="0" smtClean="0">
                <a:solidFill>
                  <a:schemeClr val="tx1"/>
                </a:solidFill>
              </a:rPr>
              <a:t> </a:t>
            </a:r>
            <a:r>
              <a:rPr lang="de-DE" dirty="0" err="1">
                <a:solidFill>
                  <a:schemeClr val="tx1"/>
                </a:solidFill>
              </a:rPr>
              <a:t>between</a:t>
            </a:r>
            <a:r>
              <a:rPr lang="de-DE" dirty="0">
                <a:solidFill>
                  <a:schemeClr val="tx1"/>
                </a:solidFill>
              </a:rPr>
              <a:t> </a:t>
            </a:r>
            <a:r>
              <a:rPr lang="en-GB" dirty="0">
                <a:solidFill>
                  <a:schemeClr val="tx1"/>
                </a:solidFill>
              </a:rPr>
              <a:t>adjoining</a:t>
            </a:r>
            <a:r>
              <a:rPr lang="de-DE" dirty="0">
                <a:solidFill>
                  <a:schemeClr val="tx1"/>
                </a:solidFill>
              </a:rPr>
              <a:t> </a:t>
            </a:r>
            <a:r>
              <a:rPr lang="de-DE" dirty="0" err="1" smtClean="0">
                <a:solidFill>
                  <a:schemeClr val="tx1"/>
                </a:solidFill>
              </a:rPr>
              <a:t>surfaces</a:t>
            </a:r>
            <a:r>
              <a:rPr lang="de-DE" dirty="0" smtClean="0">
                <a:solidFill>
                  <a:schemeClr val="tx1"/>
                </a:solidFill>
              </a:rPr>
              <a:t>, </a:t>
            </a:r>
            <a:r>
              <a:rPr lang="de-DE" dirty="0" err="1" smtClean="0">
                <a:solidFill>
                  <a:schemeClr val="tx1"/>
                </a:solidFill>
              </a:rPr>
              <a:t>semantic</a:t>
            </a:r>
            <a:r>
              <a:rPr lang="de-DE" dirty="0" smtClean="0">
                <a:solidFill>
                  <a:schemeClr val="tx1"/>
                </a:solidFill>
              </a:rPr>
              <a:t> </a:t>
            </a:r>
            <a:r>
              <a:rPr lang="de-DE" dirty="0" err="1" smtClean="0">
                <a:solidFill>
                  <a:schemeClr val="tx1"/>
                </a:solidFill>
              </a:rPr>
              <a:t>errors</a:t>
            </a:r>
            <a:r>
              <a:rPr lang="de-DE" dirty="0" smtClean="0">
                <a:solidFill>
                  <a:schemeClr val="tx1"/>
                </a:solidFill>
              </a:rPr>
              <a:t>)</a:t>
            </a:r>
            <a:endParaRPr lang="de-DE" dirty="0">
              <a:solidFill>
                <a:schemeClr val="tx1"/>
              </a:solidFill>
            </a:endParaRPr>
          </a:p>
          <a:p>
            <a:endParaRPr lang="en-US" dirty="0" smtClean="0">
              <a:solidFill>
                <a:schemeClr val="tx1"/>
              </a:solidFill>
            </a:endParaRPr>
          </a:p>
          <a:p>
            <a:r>
              <a:rPr lang="en-US" b="1" dirty="0">
                <a:solidFill>
                  <a:schemeClr val="tx1"/>
                </a:solidFill>
              </a:rPr>
              <a:t>Recommendations for INSPIRE evolvement:</a:t>
            </a:r>
          </a:p>
          <a:p>
            <a:pPr marL="342900" indent="-342900">
              <a:buFont typeface="Wingdings" panose="05000000000000000000" pitchFamily="2" charset="2"/>
              <a:buChar char="§"/>
            </a:pPr>
            <a:r>
              <a:rPr lang="en-US" dirty="0" smtClean="0">
                <a:solidFill>
                  <a:schemeClr val="tx1"/>
                </a:solidFill>
              </a:rPr>
              <a:t>Provide requirements for data quality</a:t>
            </a:r>
          </a:p>
          <a:p>
            <a:pPr marL="342900" indent="-342900">
              <a:buFont typeface="Wingdings" panose="05000000000000000000" pitchFamily="2" charset="2"/>
              <a:buChar char="§"/>
            </a:pPr>
            <a:endParaRPr lang="en-US" dirty="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de-DE" dirty="0" err="1" smtClean="0">
                <a:solidFill>
                  <a:schemeClr val="tx1"/>
                </a:solidFill>
              </a:rPr>
              <a:t>Improve</a:t>
            </a:r>
            <a:r>
              <a:rPr lang="de-DE" dirty="0" smtClean="0">
                <a:solidFill>
                  <a:schemeClr val="tx1"/>
                </a:solidFill>
              </a:rPr>
              <a:t> </a:t>
            </a:r>
            <a:r>
              <a:rPr lang="de-DE" dirty="0" err="1" smtClean="0">
                <a:solidFill>
                  <a:schemeClr val="tx1"/>
                </a:solidFill>
              </a:rPr>
              <a:t>data</a:t>
            </a:r>
            <a:r>
              <a:rPr lang="de-DE" dirty="0" smtClean="0">
                <a:solidFill>
                  <a:schemeClr val="tx1"/>
                </a:solidFill>
              </a:rPr>
              <a:t> </a:t>
            </a:r>
            <a:r>
              <a:rPr lang="de-DE" dirty="0" err="1" smtClean="0">
                <a:solidFill>
                  <a:schemeClr val="tx1"/>
                </a:solidFill>
              </a:rPr>
              <a:t>quality</a:t>
            </a:r>
            <a:r>
              <a:rPr lang="de-DE" dirty="0" smtClean="0">
                <a:solidFill>
                  <a:schemeClr val="tx1"/>
                </a:solidFill>
              </a:rPr>
              <a:t> </a:t>
            </a:r>
            <a:r>
              <a:rPr lang="de-DE" dirty="0" err="1" smtClean="0">
                <a:solidFill>
                  <a:schemeClr val="tx1"/>
                </a:solidFill>
              </a:rPr>
              <a:t>of</a:t>
            </a:r>
            <a:r>
              <a:rPr lang="de-DE" dirty="0" smtClean="0">
                <a:solidFill>
                  <a:schemeClr val="tx1"/>
                </a:solidFill>
              </a:rPr>
              <a:t> national </a:t>
            </a:r>
            <a:r>
              <a:rPr lang="de-DE" dirty="0" err="1" smtClean="0">
                <a:solidFill>
                  <a:schemeClr val="tx1"/>
                </a:solidFill>
              </a:rPr>
              <a:t>source</a:t>
            </a:r>
            <a:r>
              <a:rPr lang="de-DE" dirty="0" smtClean="0">
                <a:solidFill>
                  <a:schemeClr val="tx1"/>
                </a:solidFill>
              </a:rPr>
              <a:t> </a:t>
            </a:r>
            <a:r>
              <a:rPr lang="de-DE" dirty="0" err="1" smtClean="0">
                <a:solidFill>
                  <a:schemeClr val="tx1"/>
                </a:solidFill>
              </a:rPr>
              <a:t>data</a:t>
            </a:r>
            <a:endParaRPr lang="de-DE" dirty="0" smtClean="0">
              <a:solidFill>
                <a:schemeClr val="tx1"/>
              </a:solidFill>
            </a:endParaRPr>
          </a:p>
          <a:p>
            <a:pPr marL="342900" indent="-342900">
              <a:buFont typeface="Wingdings" panose="05000000000000000000" pitchFamily="2" charset="2"/>
              <a:buChar char="§"/>
            </a:pPr>
            <a:r>
              <a:rPr lang="en-US" dirty="0" smtClean="0">
                <a:solidFill>
                  <a:schemeClr val="tx1"/>
                </a:solidFill>
              </a:rPr>
              <a:t>Implement quality checking workflow</a:t>
            </a:r>
          </a:p>
          <a:p>
            <a:pPr marL="342900" indent="-342900">
              <a:buFont typeface="Wingdings" panose="05000000000000000000" pitchFamily="2" charset="2"/>
              <a:buChar char="§"/>
            </a:pPr>
            <a:r>
              <a:rPr lang="en-US" dirty="0" smtClean="0">
                <a:solidFill>
                  <a:schemeClr val="tx1"/>
                </a:solidFill>
              </a:rPr>
              <a:t>Document data quality</a:t>
            </a:r>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413843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13</a:t>
            </a:fld>
            <a:endParaRPr lang="en-US" dirty="0"/>
          </a:p>
        </p:txBody>
      </p:sp>
      <p:sp>
        <p:nvSpPr>
          <p:cNvPr id="4" name="Title 3"/>
          <p:cNvSpPr>
            <a:spLocks noGrp="1"/>
          </p:cNvSpPr>
          <p:nvPr>
            <p:ph type="title"/>
          </p:nvPr>
        </p:nvSpPr>
        <p:spPr/>
        <p:txBody>
          <a:bodyPr>
            <a:normAutofit/>
          </a:bodyPr>
          <a:lstStyle/>
          <a:p>
            <a:r>
              <a:rPr lang="en-US" sz="3000" dirty="0" smtClean="0"/>
              <a:t>Lessons learned: edge matching</a:t>
            </a:r>
            <a:endParaRPr lang="en-US" sz="3000" dirty="0"/>
          </a:p>
        </p:txBody>
      </p:sp>
      <p:sp>
        <p:nvSpPr>
          <p:cNvPr id="5" name="Text Placeholder 4"/>
          <p:cNvSpPr>
            <a:spLocks noGrp="1"/>
          </p:cNvSpPr>
          <p:nvPr>
            <p:ph type="body" sz="quarter" idx="13"/>
          </p:nvPr>
        </p:nvSpPr>
        <p:spPr>
          <a:xfrm>
            <a:off x="527050" y="2190750"/>
            <a:ext cx="10826750" cy="4291693"/>
          </a:xfrm>
        </p:spPr>
        <p:txBody>
          <a:bodyPr>
            <a:normAutofit/>
          </a:bodyPr>
          <a:lstStyle/>
          <a:p>
            <a:pPr marL="342900" indent="-342900">
              <a:buFont typeface="Wingdings" panose="05000000000000000000" pitchFamily="2" charset="2"/>
              <a:buChar char="§"/>
            </a:pPr>
            <a:r>
              <a:rPr lang="de-DE" dirty="0" err="1">
                <a:solidFill>
                  <a:schemeClr val="tx1"/>
                </a:solidFill>
              </a:rPr>
              <a:t>Neighbouring</a:t>
            </a:r>
            <a:r>
              <a:rPr lang="de-DE" dirty="0">
                <a:solidFill>
                  <a:schemeClr val="tx1"/>
                </a:solidFill>
              </a:rPr>
              <a:t> countries </a:t>
            </a:r>
            <a:r>
              <a:rPr lang="de-DE" dirty="0" err="1">
                <a:solidFill>
                  <a:schemeClr val="tx1"/>
                </a:solidFill>
              </a:rPr>
              <a:t>use</a:t>
            </a:r>
            <a:r>
              <a:rPr lang="de-DE" dirty="0">
                <a:solidFill>
                  <a:schemeClr val="tx1"/>
                </a:solidFill>
              </a:rPr>
              <a:t> different </a:t>
            </a:r>
            <a:r>
              <a:rPr lang="de-DE" dirty="0" err="1">
                <a:solidFill>
                  <a:schemeClr val="tx1"/>
                </a:solidFill>
              </a:rPr>
              <a:t>boundary</a:t>
            </a:r>
            <a:r>
              <a:rPr lang="de-DE" dirty="0">
                <a:solidFill>
                  <a:schemeClr val="tx1"/>
                </a:solidFill>
              </a:rPr>
              <a:t> </a:t>
            </a:r>
            <a:r>
              <a:rPr lang="de-DE" dirty="0" err="1">
                <a:solidFill>
                  <a:schemeClr val="tx1"/>
                </a:solidFill>
              </a:rPr>
              <a:t>lines</a:t>
            </a:r>
            <a:r>
              <a:rPr lang="de-DE" dirty="0">
                <a:solidFill>
                  <a:schemeClr val="tx1"/>
                </a:solidFill>
              </a:rPr>
              <a:t> </a:t>
            </a:r>
          </a:p>
          <a:p>
            <a:pPr marL="342900" indent="-342900">
              <a:buFont typeface="Wingdings" panose="05000000000000000000" pitchFamily="2" charset="2"/>
              <a:buChar char="§"/>
            </a:pPr>
            <a:r>
              <a:rPr lang="de-DE" dirty="0" err="1">
                <a:solidFill>
                  <a:schemeClr val="tx1"/>
                </a:solidFill>
              </a:rPr>
              <a:t>Delivered</a:t>
            </a:r>
            <a:r>
              <a:rPr lang="de-DE" dirty="0">
                <a:solidFill>
                  <a:schemeClr val="tx1"/>
                </a:solidFill>
              </a:rPr>
              <a:t> </a:t>
            </a:r>
            <a:r>
              <a:rPr lang="de-DE" dirty="0" err="1">
                <a:solidFill>
                  <a:schemeClr val="tx1"/>
                </a:solidFill>
              </a:rPr>
              <a:t>data</a:t>
            </a:r>
            <a:r>
              <a:rPr lang="de-DE" dirty="0">
                <a:solidFill>
                  <a:schemeClr val="tx1"/>
                </a:solidFill>
              </a:rPr>
              <a:t> </a:t>
            </a:r>
            <a:r>
              <a:rPr lang="en-GB" dirty="0">
                <a:solidFill>
                  <a:schemeClr val="tx1"/>
                </a:solidFill>
              </a:rPr>
              <a:t>overlapping</a:t>
            </a:r>
            <a:r>
              <a:rPr lang="de-DE" dirty="0">
                <a:solidFill>
                  <a:schemeClr val="tx1"/>
                </a:solidFill>
              </a:rPr>
              <a:t> </a:t>
            </a:r>
            <a:r>
              <a:rPr lang="en-GB" dirty="0">
                <a:solidFill>
                  <a:schemeClr val="tx1"/>
                </a:solidFill>
              </a:rPr>
              <a:t>neighbouring</a:t>
            </a:r>
            <a:r>
              <a:rPr lang="de-DE" dirty="0">
                <a:solidFill>
                  <a:schemeClr val="tx1"/>
                </a:solidFill>
              </a:rPr>
              <a:t> </a:t>
            </a:r>
            <a:r>
              <a:rPr lang="de-DE" dirty="0" err="1" smtClean="0">
                <a:solidFill>
                  <a:schemeClr val="tx1"/>
                </a:solidFill>
              </a:rPr>
              <a:t>country</a:t>
            </a:r>
            <a:endParaRPr lang="de-DE" dirty="0" smtClean="0">
              <a:solidFill>
                <a:schemeClr val="tx1"/>
              </a:solidFill>
            </a:endParaRPr>
          </a:p>
          <a:p>
            <a:pPr marL="342900" indent="-342900">
              <a:buFont typeface="Wingdings" panose="05000000000000000000" pitchFamily="2" charset="2"/>
              <a:buChar char="§"/>
            </a:pPr>
            <a:endParaRPr lang="en-US" dirty="0" smtClean="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de-DE" dirty="0" err="1" smtClean="0">
                <a:solidFill>
                  <a:schemeClr val="tx1"/>
                </a:solidFill>
              </a:rPr>
              <a:t>Agree</a:t>
            </a:r>
            <a:r>
              <a:rPr lang="de-DE" dirty="0" smtClean="0">
                <a:solidFill>
                  <a:schemeClr val="tx1"/>
                </a:solidFill>
              </a:rPr>
              <a:t> on </a:t>
            </a:r>
            <a:r>
              <a:rPr lang="de-DE" dirty="0" err="1" smtClean="0">
                <a:solidFill>
                  <a:schemeClr val="tx1"/>
                </a:solidFill>
              </a:rPr>
              <a:t>common</a:t>
            </a:r>
            <a:r>
              <a:rPr lang="de-DE" dirty="0" smtClean="0">
                <a:solidFill>
                  <a:schemeClr val="tx1"/>
                </a:solidFill>
              </a:rPr>
              <a:t> </a:t>
            </a:r>
            <a:r>
              <a:rPr lang="de-DE" dirty="0" err="1" smtClean="0">
                <a:solidFill>
                  <a:schemeClr val="tx1"/>
                </a:solidFill>
              </a:rPr>
              <a:t>border</a:t>
            </a:r>
            <a:r>
              <a:rPr lang="de-DE" dirty="0" smtClean="0">
                <a:solidFill>
                  <a:schemeClr val="tx1"/>
                </a:solidFill>
              </a:rPr>
              <a:t> </a:t>
            </a:r>
            <a:r>
              <a:rPr lang="de-DE" dirty="0" err="1" smtClean="0">
                <a:solidFill>
                  <a:schemeClr val="tx1"/>
                </a:solidFill>
              </a:rPr>
              <a:t>represenation</a:t>
            </a:r>
            <a:r>
              <a:rPr lang="de-DE" dirty="0" smtClean="0">
                <a:solidFill>
                  <a:schemeClr val="tx1"/>
                </a:solidFill>
              </a:rPr>
              <a:t> </a:t>
            </a:r>
            <a:r>
              <a:rPr lang="de-DE" dirty="0" err="1" smtClean="0">
                <a:solidFill>
                  <a:schemeClr val="tx1"/>
                </a:solidFill>
              </a:rPr>
              <a:t>with</a:t>
            </a:r>
            <a:r>
              <a:rPr lang="de-DE" dirty="0" smtClean="0">
                <a:solidFill>
                  <a:schemeClr val="tx1"/>
                </a:solidFill>
              </a:rPr>
              <a:t> </a:t>
            </a:r>
            <a:r>
              <a:rPr lang="de-DE" dirty="0" err="1" smtClean="0">
                <a:solidFill>
                  <a:schemeClr val="tx1"/>
                </a:solidFill>
              </a:rPr>
              <a:t>neighboring</a:t>
            </a:r>
            <a:r>
              <a:rPr lang="de-DE" dirty="0" smtClean="0">
                <a:solidFill>
                  <a:schemeClr val="tx1"/>
                </a:solidFill>
              </a:rPr>
              <a:t> countries</a:t>
            </a:r>
          </a:p>
          <a:p>
            <a:pPr marL="342900" indent="-342900">
              <a:buFont typeface="Wingdings" panose="05000000000000000000" pitchFamily="2" charset="2"/>
              <a:buChar char="§"/>
            </a:pPr>
            <a:r>
              <a:rPr lang="de-DE" dirty="0" smtClean="0">
                <a:solidFill>
                  <a:schemeClr val="tx1"/>
                </a:solidFill>
              </a:rPr>
              <a:t>Edge </a:t>
            </a:r>
            <a:r>
              <a:rPr lang="de-DE" dirty="0" err="1" smtClean="0">
                <a:solidFill>
                  <a:schemeClr val="tx1"/>
                </a:solidFill>
              </a:rPr>
              <a:t>match</a:t>
            </a:r>
            <a:r>
              <a:rPr lang="de-DE" dirty="0" smtClean="0">
                <a:solidFill>
                  <a:schemeClr val="tx1"/>
                </a:solidFill>
              </a:rPr>
              <a:t> national </a:t>
            </a:r>
            <a:r>
              <a:rPr lang="de-DE" dirty="0" err="1" smtClean="0">
                <a:solidFill>
                  <a:schemeClr val="tx1"/>
                </a:solidFill>
              </a:rPr>
              <a:t>source</a:t>
            </a:r>
            <a:r>
              <a:rPr lang="de-DE" dirty="0" smtClean="0">
                <a:solidFill>
                  <a:schemeClr val="tx1"/>
                </a:solidFill>
              </a:rPr>
              <a:t> </a:t>
            </a:r>
            <a:r>
              <a:rPr lang="de-DE" dirty="0" err="1" smtClean="0">
                <a:solidFill>
                  <a:schemeClr val="tx1"/>
                </a:solidFill>
              </a:rPr>
              <a:t>data</a:t>
            </a:r>
            <a:r>
              <a:rPr lang="de-DE" dirty="0" smtClean="0">
                <a:solidFill>
                  <a:schemeClr val="tx1"/>
                </a:solidFill>
              </a:rPr>
              <a:t> </a:t>
            </a:r>
            <a:r>
              <a:rPr lang="de-DE" dirty="0" err="1" smtClean="0">
                <a:solidFill>
                  <a:schemeClr val="tx1"/>
                </a:solidFill>
              </a:rPr>
              <a:t>to</a:t>
            </a:r>
            <a:r>
              <a:rPr lang="de-DE" dirty="0" smtClean="0">
                <a:solidFill>
                  <a:schemeClr val="tx1"/>
                </a:solidFill>
              </a:rPr>
              <a:t> </a:t>
            </a:r>
            <a:r>
              <a:rPr lang="de-DE" dirty="0" err="1" smtClean="0">
                <a:solidFill>
                  <a:schemeClr val="tx1"/>
                </a:solidFill>
              </a:rPr>
              <a:t>reach</a:t>
            </a:r>
            <a:r>
              <a:rPr lang="de-DE" dirty="0" smtClean="0">
                <a:solidFill>
                  <a:schemeClr val="tx1"/>
                </a:solidFill>
              </a:rPr>
              <a:t> </a:t>
            </a:r>
            <a:r>
              <a:rPr lang="de-DE" dirty="0" err="1" smtClean="0">
                <a:solidFill>
                  <a:schemeClr val="tx1"/>
                </a:solidFill>
              </a:rPr>
              <a:t>cross-border</a:t>
            </a:r>
            <a:r>
              <a:rPr lang="de-DE" dirty="0" smtClean="0">
                <a:solidFill>
                  <a:schemeClr val="tx1"/>
                </a:solidFill>
              </a:rPr>
              <a:t> </a:t>
            </a:r>
            <a:r>
              <a:rPr lang="de-DE" dirty="0" err="1" smtClean="0">
                <a:solidFill>
                  <a:schemeClr val="tx1"/>
                </a:solidFill>
              </a:rPr>
              <a:t>harmonisation</a:t>
            </a:r>
            <a:r>
              <a:rPr lang="de-DE" dirty="0" smtClean="0">
                <a:solidFill>
                  <a:schemeClr val="tx1"/>
                </a:solidFill>
              </a:rPr>
              <a:t> </a:t>
            </a:r>
            <a:r>
              <a:rPr lang="de-DE" dirty="0" err="1" smtClean="0">
                <a:solidFill>
                  <a:schemeClr val="tx1"/>
                </a:solidFill>
              </a:rPr>
              <a:t>of</a:t>
            </a:r>
            <a:r>
              <a:rPr lang="de-DE" dirty="0" smtClean="0">
                <a:solidFill>
                  <a:schemeClr val="tx1"/>
                </a:solidFill>
              </a:rPr>
              <a:t> </a:t>
            </a:r>
            <a:r>
              <a:rPr lang="de-DE" dirty="0" err="1" smtClean="0">
                <a:solidFill>
                  <a:schemeClr val="tx1"/>
                </a:solidFill>
              </a:rPr>
              <a:t>topographic</a:t>
            </a:r>
            <a:r>
              <a:rPr lang="de-DE" dirty="0" smtClean="0">
                <a:solidFill>
                  <a:schemeClr val="tx1"/>
                </a:solidFill>
              </a:rPr>
              <a:t> </a:t>
            </a:r>
            <a:r>
              <a:rPr lang="de-DE" dirty="0" err="1" smtClean="0">
                <a:solidFill>
                  <a:schemeClr val="tx1"/>
                </a:solidFill>
              </a:rPr>
              <a:t>data</a:t>
            </a:r>
            <a:endParaRPr lang="de-DE" dirty="0" smtClean="0">
              <a:solidFill>
                <a:schemeClr val="tx1"/>
              </a:solidFill>
            </a:endParaRPr>
          </a:p>
          <a:p>
            <a:pPr marL="342900" indent="-342900">
              <a:buFont typeface="Wingdings" panose="05000000000000000000" pitchFamily="2" charset="2"/>
              <a:buChar char="§"/>
            </a:pPr>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pic>
        <p:nvPicPr>
          <p:cNvPr id="7" name="Grafik 6"/>
          <p:cNvPicPr>
            <a:picLocks noChangeAspect="1"/>
          </p:cNvPicPr>
          <p:nvPr/>
        </p:nvPicPr>
        <p:blipFill rotWithShape="1">
          <a:blip r:embed="rId3"/>
          <a:srcRect l="12898" t="14840" r="20626" b="6551"/>
          <a:stretch/>
        </p:blipFill>
        <p:spPr>
          <a:xfrm>
            <a:off x="7764700" y="4754443"/>
            <a:ext cx="2418672" cy="1728000"/>
          </a:xfrm>
          <a:prstGeom prst="rect">
            <a:avLst/>
          </a:prstGeom>
          <a:ln>
            <a:solidFill>
              <a:srgbClr val="173866"/>
            </a:solidFill>
          </a:ln>
        </p:spPr>
      </p:pic>
      <p:pic>
        <p:nvPicPr>
          <p:cNvPr id="8" name="Grafik 7"/>
          <p:cNvPicPr>
            <a:picLocks noChangeAspect="1"/>
          </p:cNvPicPr>
          <p:nvPr/>
        </p:nvPicPr>
        <p:blipFill rotWithShape="1">
          <a:blip r:embed="rId4"/>
          <a:srcRect l="15210" t="15652" r="21116" b="4232"/>
          <a:stretch/>
        </p:blipFill>
        <p:spPr>
          <a:xfrm>
            <a:off x="4655788" y="4754443"/>
            <a:ext cx="2273136" cy="1728000"/>
          </a:xfrm>
          <a:prstGeom prst="rect">
            <a:avLst/>
          </a:prstGeom>
          <a:ln>
            <a:solidFill>
              <a:srgbClr val="173866"/>
            </a:solidFill>
          </a:ln>
        </p:spPr>
      </p:pic>
      <p:pic>
        <p:nvPicPr>
          <p:cNvPr id="9" name="Grafik 8"/>
          <p:cNvPicPr>
            <a:picLocks noChangeAspect="1"/>
          </p:cNvPicPr>
          <p:nvPr/>
        </p:nvPicPr>
        <p:blipFill rotWithShape="1">
          <a:blip r:embed="rId5"/>
          <a:srcRect l="13878" t="12289" r="20556" b="11305"/>
          <a:stretch/>
        </p:blipFill>
        <p:spPr>
          <a:xfrm>
            <a:off x="1300121" y="4754443"/>
            <a:ext cx="2454336" cy="1728000"/>
          </a:xfrm>
          <a:prstGeom prst="rect">
            <a:avLst/>
          </a:prstGeom>
          <a:ln>
            <a:solidFill>
              <a:srgbClr val="173866"/>
            </a:solidFill>
          </a:ln>
        </p:spPr>
      </p:pic>
    </p:spTree>
    <p:extLst>
      <p:ext uri="{BB962C8B-B14F-4D97-AF65-F5344CB8AC3E}">
        <p14:creationId xmlns:p14="http://schemas.microsoft.com/office/powerpoint/2010/main" val="24382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14</a:t>
            </a:fld>
            <a:endParaRPr lang="en-US" dirty="0"/>
          </a:p>
        </p:txBody>
      </p:sp>
      <p:sp>
        <p:nvSpPr>
          <p:cNvPr id="4" name="Title 3"/>
          <p:cNvSpPr>
            <a:spLocks noGrp="1"/>
          </p:cNvSpPr>
          <p:nvPr>
            <p:ph type="title"/>
          </p:nvPr>
        </p:nvSpPr>
        <p:spPr/>
        <p:txBody>
          <a:bodyPr>
            <a:normAutofit/>
          </a:bodyPr>
          <a:lstStyle/>
          <a:p>
            <a:r>
              <a:rPr lang="en-US" sz="3000" dirty="0" smtClean="0"/>
              <a:t>Summary: Lessons learned</a:t>
            </a:r>
            <a:endParaRPr lang="en-US" sz="3000" dirty="0"/>
          </a:p>
        </p:txBody>
      </p:sp>
      <p:sp>
        <p:nvSpPr>
          <p:cNvPr id="5" name="Text Placeholder 4"/>
          <p:cNvSpPr>
            <a:spLocks noGrp="1"/>
          </p:cNvSpPr>
          <p:nvPr>
            <p:ph type="body" sz="quarter" idx="13"/>
          </p:nvPr>
        </p:nvSpPr>
        <p:spPr>
          <a:xfrm>
            <a:off x="527050" y="2190750"/>
            <a:ext cx="10826750" cy="4291693"/>
          </a:xfrm>
        </p:spPr>
        <p:txBody>
          <a:bodyPr>
            <a:normAutofit/>
          </a:bodyPr>
          <a:lstStyle/>
          <a:p>
            <a:r>
              <a:rPr lang="en-US" b="1" dirty="0">
                <a:solidFill>
                  <a:schemeClr val="tx1"/>
                </a:solidFill>
              </a:rPr>
              <a:t>Recommendations for INSPIRE evolvement:</a:t>
            </a:r>
          </a:p>
          <a:p>
            <a:pPr marL="342900" indent="-342900">
              <a:buFont typeface="Wingdings" panose="05000000000000000000" pitchFamily="2" charset="2"/>
              <a:buChar char="§"/>
            </a:pPr>
            <a:r>
              <a:rPr lang="en-US" dirty="0" smtClean="0">
                <a:solidFill>
                  <a:schemeClr val="tx1"/>
                </a:solidFill>
              </a:rPr>
              <a:t>Simplify </a:t>
            </a:r>
            <a:r>
              <a:rPr lang="en-US" dirty="0">
                <a:solidFill>
                  <a:schemeClr val="tx1"/>
                </a:solidFill>
              </a:rPr>
              <a:t>data models and streamline the models of the different themes</a:t>
            </a:r>
          </a:p>
          <a:p>
            <a:pPr marL="342900" indent="-342900">
              <a:buFont typeface="Wingdings" panose="05000000000000000000" pitchFamily="2" charset="2"/>
              <a:buChar char="§"/>
            </a:pPr>
            <a:r>
              <a:rPr lang="en-US" dirty="0" smtClean="0">
                <a:solidFill>
                  <a:schemeClr val="tx1"/>
                </a:solidFill>
              </a:rPr>
              <a:t>Make </a:t>
            </a:r>
            <a:r>
              <a:rPr lang="en-US" dirty="0">
                <a:solidFill>
                  <a:schemeClr val="tx1"/>
                </a:solidFill>
              </a:rPr>
              <a:t>relevant attributes mandatory</a:t>
            </a:r>
          </a:p>
          <a:p>
            <a:pPr marL="342900" indent="-342900">
              <a:buFont typeface="Wingdings" panose="05000000000000000000" pitchFamily="2" charset="2"/>
              <a:buChar char="§"/>
            </a:pPr>
            <a:endParaRPr lang="en-US" dirty="0" smtClean="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en-US" dirty="0">
                <a:solidFill>
                  <a:schemeClr val="tx1"/>
                </a:solidFill>
              </a:rPr>
              <a:t>Make data available as downloadable </a:t>
            </a:r>
            <a:r>
              <a:rPr lang="en-US" dirty="0" smtClean="0">
                <a:solidFill>
                  <a:schemeClr val="tx1"/>
                </a:solidFill>
              </a:rPr>
              <a:t>dataset </a:t>
            </a:r>
            <a:r>
              <a:rPr lang="en-US" dirty="0" smtClean="0">
                <a:solidFill>
                  <a:schemeClr val="tx1"/>
                </a:solidFill>
                <a:sym typeface="Wingdings" panose="05000000000000000000" pitchFamily="2" charset="2"/>
              </a:rPr>
              <a:t> simplify access to data</a:t>
            </a:r>
            <a:endParaRPr lang="en-US" dirty="0">
              <a:solidFill>
                <a:schemeClr val="tx1"/>
              </a:solidFill>
            </a:endParaRPr>
          </a:p>
          <a:p>
            <a:pPr marL="342900" indent="-342900">
              <a:buFont typeface="Wingdings" panose="05000000000000000000" pitchFamily="2" charset="2"/>
              <a:buChar char="§"/>
            </a:pPr>
            <a:r>
              <a:rPr lang="de-DE" dirty="0" err="1" smtClean="0">
                <a:solidFill>
                  <a:schemeClr val="tx1"/>
                </a:solidFill>
              </a:rPr>
              <a:t>Deliver</a:t>
            </a:r>
            <a:r>
              <a:rPr lang="de-DE" dirty="0" smtClean="0">
                <a:solidFill>
                  <a:schemeClr val="tx1"/>
                </a:solidFill>
              </a:rPr>
              <a:t> </a:t>
            </a:r>
            <a:r>
              <a:rPr lang="de-DE" dirty="0" err="1" smtClean="0">
                <a:solidFill>
                  <a:schemeClr val="tx1"/>
                </a:solidFill>
              </a:rPr>
              <a:t>meaningful</a:t>
            </a:r>
            <a:r>
              <a:rPr lang="de-DE" dirty="0" smtClean="0">
                <a:solidFill>
                  <a:schemeClr val="tx1"/>
                </a:solidFill>
              </a:rPr>
              <a:t> </a:t>
            </a:r>
            <a:r>
              <a:rPr lang="de-DE" dirty="0" err="1" smtClean="0">
                <a:solidFill>
                  <a:schemeClr val="tx1"/>
                </a:solidFill>
              </a:rPr>
              <a:t>content</a:t>
            </a:r>
            <a:r>
              <a:rPr lang="de-DE" dirty="0" smtClean="0">
                <a:solidFill>
                  <a:schemeClr val="tx1"/>
                </a:solidFill>
              </a:rPr>
              <a:t> </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use</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cases</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topographic</a:t>
            </a:r>
            <a:r>
              <a:rPr lang="de-DE" dirty="0" smtClean="0">
                <a:solidFill>
                  <a:schemeClr val="tx1"/>
                </a:solidFill>
                <a:sym typeface="Wingdings" panose="05000000000000000000" pitchFamily="2" charset="2"/>
              </a:rPr>
              <a:t> </a:t>
            </a:r>
            <a:r>
              <a:rPr lang="de-DE" dirty="0" err="1" smtClean="0">
                <a:solidFill>
                  <a:schemeClr val="tx1"/>
                </a:solidFill>
                <a:sym typeface="Wingdings" panose="05000000000000000000" pitchFamily="2" charset="2"/>
              </a:rPr>
              <a:t>data</a:t>
            </a:r>
            <a:r>
              <a:rPr lang="de-DE" dirty="0" smtClean="0">
                <a:solidFill>
                  <a:schemeClr val="tx1"/>
                </a:solidFill>
                <a:sym typeface="Wingdings" panose="05000000000000000000" pitchFamily="2" charset="2"/>
              </a:rPr>
              <a:t>“</a:t>
            </a:r>
            <a:endParaRPr lang="de-DE" dirty="0" smtClean="0">
              <a:solidFill>
                <a:schemeClr val="tx1"/>
              </a:solidFill>
            </a:endParaRPr>
          </a:p>
          <a:p>
            <a:pPr marL="342900" indent="-342900">
              <a:buFont typeface="Wingdings" panose="05000000000000000000" pitchFamily="2" charset="2"/>
              <a:buChar char="§"/>
            </a:pPr>
            <a:r>
              <a:rPr lang="de-DE" dirty="0" err="1">
                <a:solidFill>
                  <a:schemeClr val="tx1"/>
                </a:solidFill>
              </a:rPr>
              <a:t>Respect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recommendations</a:t>
            </a:r>
            <a:r>
              <a:rPr lang="de-DE" dirty="0">
                <a:solidFill>
                  <a:schemeClr val="tx1"/>
                </a:solidFill>
              </a:rPr>
              <a:t> </a:t>
            </a:r>
            <a:r>
              <a:rPr lang="de-DE" dirty="0" err="1">
                <a:solidFill>
                  <a:schemeClr val="tx1"/>
                </a:solidFill>
              </a:rPr>
              <a:t>for</a:t>
            </a:r>
            <a:r>
              <a:rPr lang="de-DE" dirty="0">
                <a:solidFill>
                  <a:schemeClr val="tx1"/>
                </a:solidFill>
              </a:rPr>
              <a:t> </a:t>
            </a:r>
            <a:r>
              <a:rPr lang="de-DE" dirty="0" err="1">
                <a:solidFill>
                  <a:schemeClr val="tx1"/>
                </a:solidFill>
              </a:rPr>
              <a:t>core</a:t>
            </a:r>
            <a:r>
              <a:rPr lang="de-DE" dirty="0">
                <a:solidFill>
                  <a:schemeClr val="tx1"/>
                </a:solidFill>
              </a:rPr>
              <a:t> </a:t>
            </a:r>
            <a:r>
              <a:rPr lang="de-DE" dirty="0" err="1">
                <a:solidFill>
                  <a:schemeClr val="tx1"/>
                </a:solidFill>
              </a:rPr>
              <a:t>content</a:t>
            </a:r>
            <a:r>
              <a:rPr lang="de-DE" dirty="0">
                <a:solidFill>
                  <a:schemeClr val="tx1"/>
                </a:solidFill>
              </a:rPr>
              <a:t> </a:t>
            </a:r>
            <a:r>
              <a:rPr lang="de-DE" dirty="0" err="1">
                <a:solidFill>
                  <a:schemeClr val="tx1"/>
                </a:solidFill>
              </a:rPr>
              <a:t>and</a:t>
            </a:r>
            <a:r>
              <a:rPr lang="de-DE" dirty="0">
                <a:solidFill>
                  <a:schemeClr val="tx1"/>
                </a:solidFill>
              </a:rPr>
              <a:t> </a:t>
            </a:r>
            <a:r>
              <a:rPr lang="de-DE" dirty="0" err="1">
                <a:solidFill>
                  <a:schemeClr val="tx1"/>
                </a:solidFill>
              </a:rPr>
              <a:t>selection</a:t>
            </a:r>
            <a:r>
              <a:rPr lang="de-DE" dirty="0">
                <a:solidFill>
                  <a:schemeClr val="tx1"/>
                </a:solidFill>
              </a:rPr>
              <a:t> </a:t>
            </a:r>
            <a:r>
              <a:rPr lang="de-DE" dirty="0" err="1">
                <a:solidFill>
                  <a:schemeClr val="tx1"/>
                </a:solidFill>
              </a:rPr>
              <a:t>criteria</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topographic</a:t>
            </a:r>
            <a:r>
              <a:rPr lang="de-DE" dirty="0">
                <a:solidFill>
                  <a:schemeClr val="tx1"/>
                </a:solidFill>
              </a:rPr>
              <a:t> </a:t>
            </a:r>
            <a:r>
              <a:rPr lang="de-DE" dirty="0" err="1" smtClean="0">
                <a:solidFill>
                  <a:schemeClr val="tx1"/>
                </a:solidFill>
              </a:rPr>
              <a:t>data</a:t>
            </a:r>
            <a:endParaRPr lang="de-DE" dirty="0" smtClean="0">
              <a:solidFill>
                <a:schemeClr val="tx1"/>
              </a:solidFill>
            </a:endParaRPr>
          </a:p>
          <a:p>
            <a:pPr marL="342900" indent="-342900">
              <a:buFont typeface="Wingdings" panose="05000000000000000000" pitchFamily="2" charset="2"/>
              <a:buChar char="§"/>
            </a:pPr>
            <a:r>
              <a:rPr lang="en-GB" dirty="0">
                <a:solidFill>
                  <a:schemeClr val="tx1"/>
                </a:solidFill>
              </a:rPr>
              <a:t>Collaborate with other data providers to understand the INSPIRE data models and its </a:t>
            </a:r>
            <a:r>
              <a:rPr lang="en-GB" dirty="0" smtClean="0">
                <a:solidFill>
                  <a:schemeClr val="tx1"/>
                </a:solidFill>
              </a:rPr>
              <a:t>implementation </a:t>
            </a:r>
            <a:r>
              <a:rPr lang="en-GB" dirty="0" smtClean="0">
                <a:solidFill>
                  <a:schemeClr val="tx1"/>
                </a:solidFill>
                <a:sym typeface="Wingdings" panose="05000000000000000000" pitchFamily="2" charset="2"/>
              </a:rPr>
              <a:t> achieve better semantic harmonisation across borders</a:t>
            </a:r>
            <a:endParaRPr lang="en-US" dirty="0">
              <a:solidFill>
                <a:schemeClr val="tx1"/>
              </a:solidFill>
            </a:endParaRPr>
          </a:p>
          <a:p>
            <a:pPr marL="342900" indent="-342900">
              <a:buFont typeface="Wingdings" panose="05000000000000000000" pitchFamily="2" charset="2"/>
              <a:buChar char="§"/>
            </a:pPr>
            <a:r>
              <a:rPr lang="de-DE" dirty="0">
                <a:solidFill>
                  <a:schemeClr val="tx1"/>
                </a:solidFill>
              </a:rPr>
              <a:t>Edge </a:t>
            </a:r>
            <a:r>
              <a:rPr lang="de-DE" dirty="0" err="1">
                <a:solidFill>
                  <a:schemeClr val="tx1"/>
                </a:solidFill>
              </a:rPr>
              <a:t>match</a:t>
            </a:r>
            <a:r>
              <a:rPr lang="de-DE" dirty="0">
                <a:solidFill>
                  <a:schemeClr val="tx1"/>
                </a:solidFill>
              </a:rPr>
              <a:t> national </a:t>
            </a:r>
            <a:r>
              <a:rPr lang="de-DE" dirty="0" err="1">
                <a:solidFill>
                  <a:schemeClr val="tx1"/>
                </a:solidFill>
              </a:rPr>
              <a:t>source</a:t>
            </a:r>
            <a:r>
              <a:rPr lang="de-DE" dirty="0">
                <a:solidFill>
                  <a:schemeClr val="tx1"/>
                </a:solidFill>
              </a:rPr>
              <a:t> </a:t>
            </a:r>
            <a:r>
              <a:rPr lang="de-DE" dirty="0" err="1">
                <a:solidFill>
                  <a:schemeClr val="tx1"/>
                </a:solidFill>
              </a:rPr>
              <a:t>data</a:t>
            </a:r>
            <a:r>
              <a:rPr lang="de-DE" dirty="0">
                <a:solidFill>
                  <a:schemeClr val="tx1"/>
                </a:solidFill>
              </a:rPr>
              <a:t> </a:t>
            </a:r>
            <a:r>
              <a:rPr lang="de-DE" dirty="0" smtClean="0">
                <a:solidFill>
                  <a:schemeClr val="tx1"/>
                </a:solidFill>
                <a:sym typeface="Wingdings" panose="05000000000000000000" pitchFamily="2" charset="2"/>
              </a:rPr>
              <a:t></a:t>
            </a:r>
            <a:r>
              <a:rPr lang="en-GB" dirty="0">
                <a:solidFill>
                  <a:schemeClr val="tx1"/>
                </a:solidFill>
                <a:sym typeface="Wingdings" panose="05000000000000000000" pitchFamily="2" charset="2"/>
              </a:rPr>
              <a:t> achieve better </a:t>
            </a:r>
            <a:r>
              <a:rPr lang="en-GB" dirty="0" smtClean="0">
                <a:solidFill>
                  <a:schemeClr val="tx1"/>
                </a:solidFill>
                <a:sym typeface="Wingdings" panose="05000000000000000000" pitchFamily="2" charset="2"/>
              </a:rPr>
              <a:t>geometric harmonisation </a:t>
            </a:r>
            <a:r>
              <a:rPr lang="en-GB" dirty="0">
                <a:solidFill>
                  <a:schemeClr val="tx1"/>
                </a:solidFill>
                <a:sym typeface="Wingdings" panose="05000000000000000000" pitchFamily="2" charset="2"/>
              </a:rPr>
              <a:t>across borders</a:t>
            </a:r>
            <a:endParaRPr lang="de-DE" dirty="0">
              <a:solidFill>
                <a:schemeClr val="tx1"/>
              </a:solidFill>
            </a:endParaRPr>
          </a:p>
          <a:p>
            <a:pPr marL="342900" indent="-342900">
              <a:buFont typeface="Wingdings" panose="05000000000000000000" pitchFamily="2" charset="2"/>
              <a:buChar char="§"/>
            </a:pPr>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9063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0635583-3BE1-624A-8315-C9D40B2597B1}" type="slidenum">
              <a:rPr lang="en-US" smtClean="0"/>
              <a:t>15</a:t>
            </a:fld>
            <a:endParaRPr lang="en-US" dirty="0"/>
          </a:p>
        </p:txBody>
      </p:sp>
      <p:sp>
        <p:nvSpPr>
          <p:cNvPr id="4" name="Titel 3"/>
          <p:cNvSpPr>
            <a:spLocks noGrp="1"/>
          </p:cNvSpPr>
          <p:nvPr>
            <p:ph type="title"/>
          </p:nvPr>
        </p:nvSpPr>
        <p:spPr/>
        <p:txBody>
          <a:bodyPr>
            <a:normAutofit fontScale="90000"/>
          </a:bodyPr>
          <a:lstStyle/>
          <a:p>
            <a:r>
              <a:rPr lang="en-US" dirty="0"/>
              <a:t>Thank you for </a:t>
            </a:r>
            <a:r>
              <a:rPr lang="en-US" dirty="0" smtClean="0"/>
              <a:t>your attention</a:t>
            </a:r>
            <a:endParaRPr lang="de-DE" dirty="0"/>
          </a:p>
        </p:txBody>
      </p:sp>
      <p:sp>
        <p:nvSpPr>
          <p:cNvPr id="5" name="Textplatzhalter 4"/>
          <p:cNvSpPr>
            <a:spLocks noGrp="1"/>
          </p:cNvSpPr>
          <p:nvPr>
            <p:ph type="body" sz="quarter" idx="13"/>
          </p:nvPr>
        </p:nvSpPr>
        <p:spPr/>
        <p:txBody>
          <a:bodyPr/>
          <a:lstStyle/>
          <a:p>
            <a:endParaRPr lang="de-DE" dirty="0" smtClean="0"/>
          </a:p>
          <a:p>
            <a:r>
              <a:rPr lang="de-DE" b="1" dirty="0" err="1" smtClean="0">
                <a:solidFill>
                  <a:schemeClr val="tx1"/>
                </a:solidFill>
              </a:rPr>
              <a:t>Contacts</a:t>
            </a:r>
            <a:endParaRPr lang="de-DE" b="1" dirty="0" smtClean="0">
              <a:solidFill>
                <a:schemeClr val="tx1"/>
              </a:solidFill>
            </a:endParaRPr>
          </a:p>
          <a:p>
            <a:endParaRPr lang="de-DE" dirty="0">
              <a:solidFill>
                <a:schemeClr val="tx1"/>
              </a:solidFill>
            </a:endParaRPr>
          </a:p>
          <a:p>
            <a:r>
              <a:rPr lang="de-DE" b="1" dirty="0">
                <a:solidFill>
                  <a:schemeClr val="tx1"/>
                </a:solidFill>
              </a:rPr>
              <a:t>EuroGeo</a:t>
            </a:r>
            <a:r>
              <a:rPr lang="de-DE" b="1" dirty="0" smtClean="0">
                <a:solidFill>
                  <a:schemeClr val="tx1"/>
                </a:solidFill>
              </a:rPr>
              <a:t>graphics:</a:t>
            </a:r>
            <a:r>
              <a:rPr lang="de-DE" b="1" dirty="0" smtClean="0"/>
              <a:t> </a:t>
            </a:r>
          </a:p>
          <a:p>
            <a:r>
              <a:rPr lang="de-DE" dirty="0">
                <a:solidFill>
                  <a:schemeClr val="tx1"/>
                </a:solidFill>
              </a:rPr>
              <a:t>Primary </a:t>
            </a:r>
            <a:r>
              <a:rPr lang="de-DE" dirty="0" err="1" smtClean="0">
                <a:solidFill>
                  <a:schemeClr val="tx1"/>
                </a:solidFill>
              </a:rPr>
              <a:t>contact</a:t>
            </a:r>
            <a:r>
              <a:rPr lang="de-DE" dirty="0" smtClean="0">
                <a:solidFill>
                  <a:schemeClr val="tx1"/>
                </a:solidFill>
              </a:rPr>
              <a:t>, </a:t>
            </a:r>
            <a:r>
              <a:rPr lang="de-DE" dirty="0" err="1" smtClean="0">
                <a:solidFill>
                  <a:schemeClr val="tx1"/>
                </a:solidFill>
              </a:rPr>
              <a:t>Pricing</a:t>
            </a:r>
            <a:r>
              <a:rPr lang="de-DE" dirty="0" smtClean="0">
                <a:solidFill>
                  <a:schemeClr val="tx1"/>
                </a:solidFill>
              </a:rPr>
              <a:t> </a:t>
            </a:r>
            <a:r>
              <a:rPr lang="de-DE" dirty="0" err="1">
                <a:solidFill>
                  <a:schemeClr val="tx1"/>
                </a:solidFill>
              </a:rPr>
              <a:t>and</a:t>
            </a:r>
            <a:r>
              <a:rPr lang="de-DE" dirty="0">
                <a:solidFill>
                  <a:schemeClr val="tx1"/>
                </a:solidFill>
              </a:rPr>
              <a:t> Licensing: </a:t>
            </a:r>
            <a:r>
              <a:rPr lang="de-DE" dirty="0">
                <a:hlinkClick r:id="rId3"/>
              </a:rPr>
              <a:t>angela.baker@eurogeographics.org</a:t>
            </a:r>
            <a:endParaRPr lang="de-DE" dirty="0"/>
          </a:p>
          <a:p>
            <a:endParaRPr lang="de-DE" dirty="0" smtClean="0"/>
          </a:p>
          <a:p>
            <a:r>
              <a:rPr lang="de-DE" b="1" dirty="0">
                <a:solidFill>
                  <a:schemeClr val="tx1"/>
                </a:solidFill>
              </a:rPr>
              <a:t>BKG</a:t>
            </a:r>
          </a:p>
          <a:p>
            <a:r>
              <a:rPr lang="de-DE" dirty="0">
                <a:solidFill>
                  <a:schemeClr val="tx1"/>
                </a:solidFill>
              </a:rPr>
              <a:t>CRD </a:t>
            </a:r>
            <a:r>
              <a:rPr lang="de-DE" dirty="0" err="1">
                <a:solidFill>
                  <a:schemeClr val="tx1"/>
                </a:solidFill>
              </a:rPr>
              <a:t>Production</a:t>
            </a:r>
            <a:r>
              <a:rPr lang="de-DE" dirty="0">
                <a:solidFill>
                  <a:schemeClr val="tx1"/>
                </a:solidFill>
              </a:rPr>
              <a:t> </a:t>
            </a:r>
            <a:r>
              <a:rPr lang="de-DE" dirty="0" err="1" smtClean="0">
                <a:solidFill>
                  <a:schemeClr val="tx1"/>
                </a:solidFill>
              </a:rPr>
              <a:t>team</a:t>
            </a:r>
            <a:r>
              <a:rPr lang="de-DE" dirty="0" smtClean="0">
                <a:solidFill>
                  <a:schemeClr val="tx1"/>
                </a:solidFill>
              </a:rPr>
              <a:t>: </a:t>
            </a:r>
            <a:r>
              <a:rPr lang="de-DE" dirty="0">
                <a:hlinkClick r:id="rId4"/>
              </a:rPr>
              <a:t>sonja.werhahn@bkg.bund.de</a:t>
            </a:r>
            <a:endParaRPr lang="de-DE" dirty="0"/>
          </a:p>
          <a:p>
            <a:endParaRPr lang="de-DE" dirty="0"/>
          </a:p>
        </p:txBody>
      </p:sp>
      <p:sp>
        <p:nvSpPr>
          <p:cNvPr id="6" name="Textplatzhalter 5"/>
          <p:cNvSpPr>
            <a:spLocks noGrp="1"/>
          </p:cNvSpPr>
          <p:nvPr>
            <p:ph type="body" sz="half" idx="2"/>
          </p:nvPr>
        </p:nvSpPr>
        <p:spPr/>
        <p:txBody>
          <a:bodyPr/>
          <a:lstStyle/>
          <a:p>
            <a:r>
              <a:rPr lang="en-US" dirty="0"/>
              <a:t>Core Reference Dataset</a:t>
            </a:r>
          </a:p>
          <a:p>
            <a:endParaRPr lang="de-DE" dirty="0"/>
          </a:p>
        </p:txBody>
      </p:sp>
    </p:spTree>
    <p:extLst>
      <p:ext uri="{BB962C8B-B14F-4D97-AF65-F5344CB8AC3E}">
        <p14:creationId xmlns:p14="http://schemas.microsoft.com/office/powerpoint/2010/main" val="2003132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2"/>
          </p:nvPr>
        </p:nvSpPr>
        <p:spPr/>
        <p:txBody>
          <a:bodyPr/>
          <a:lstStyle/>
          <a:p>
            <a:fld id="{00635583-3BE1-624A-8315-C9D40B2597B1}" type="slidenum">
              <a:rPr lang="en-US" smtClean="0"/>
              <a:t>2</a:t>
            </a:fld>
            <a:endParaRPr lang="en-US" dirty="0"/>
          </a:p>
        </p:txBody>
      </p:sp>
      <p:sp>
        <p:nvSpPr>
          <p:cNvPr id="4" name="Titel 3"/>
          <p:cNvSpPr>
            <a:spLocks noGrp="1"/>
          </p:cNvSpPr>
          <p:nvPr>
            <p:ph type="title"/>
          </p:nvPr>
        </p:nvSpPr>
        <p:spPr/>
        <p:txBody>
          <a:bodyPr>
            <a:normAutofit fontScale="90000"/>
          </a:bodyPr>
          <a:lstStyle/>
          <a:p>
            <a:r>
              <a:rPr lang="de-DE" dirty="0" smtClean="0"/>
              <a:t>Agenda</a:t>
            </a:r>
            <a:endParaRPr lang="de-DE" dirty="0"/>
          </a:p>
        </p:txBody>
      </p:sp>
      <p:sp>
        <p:nvSpPr>
          <p:cNvPr id="5" name="Textplatzhalter 4"/>
          <p:cNvSpPr>
            <a:spLocks noGrp="1"/>
          </p:cNvSpPr>
          <p:nvPr>
            <p:ph type="body" sz="quarter" idx="13"/>
          </p:nvPr>
        </p:nvSpPr>
        <p:spPr/>
        <p:txBody>
          <a:bodyPr/>
          <a:lstStyle/>
          <a:p>
            <a:pPr marL="800100" lvl="1" indent="-342900">
              <a:buFont typeface="Courier New" panose="02070309020205020404" pitchFamily="49" charset="0"/>
              <a:buChar char="o"/>
            </a:pPr>
            <a:r>
              <a:rPr lang="de-DE" dirty="0" smtClean="0">
                <a:solidFill>
                  <a:schemeClr val="tx1"/>
                </a:solidFill>
              </a:rPr>
              <a:t>Assembling multi-country </a:t>
            </a:r>
            <a:r>
              <a:rPr lang="de-DE" dirty="0" err="1" smtClean="0">
                <a:solidFill>
                  <a:schemeClr val="tx1"/>
                </a:solidFill>
              </a:rPr>
              <a:t>datasets</a:t>
            </a:r>
            <a:r>
              <a:rPr lang="de-DE" dirty="0" smtClean="0">
                <a:solidFill>
                  <a:schemeClr val="tx1"/>
                </a:solidFill>
              </a:rPr>
              <a:t> – </a:t>
            </a:r>
            <a:r>
              <a:rPr lang="de-DE" dirty="0" err="1" smtClean="0">
                <a:solidFill>
                  <a:schemeClr val="tx1"/>
                </a:solidFill>
              </a:rPr>
              <a:t>centralized</a:t>
            </a:r>
            <a:r>
              <a:rPr lang="de-DE" dirty="0" smtClean="0">
                <a:solidFill>
                  <a:schemeClr val="tx1"/>
                </a:solidFill>
              </a:rPr>
              <a:t> </a:t>
            </a:r>
            <a:r>
              <a:rPr lang="de-DE" dirty="0" err="1" smtClean="0">
                <a:solidFill>
                  <a:schemeClr val="tx1"/>
                </a:solidFill>
              </a:rPr>
              <a:t>approach</a:t>
            </a:r>
            <a:endParaRPr lang="de-DE" dirty="0" smtClean="0">
              <a:solidFill>
                <a:schemeClr val="tx1"/>
              </a:solidFill>
            </a:endParaRPr>
          </a:p>
          <a:p>
            <a:pPr marL="800100" lvl="1" indent="-342900">
              <a:buFont typeface="Courier New" panose="02070309020205020404" pitchFamily="49" charset="0"/>
              <a:buChar char="o"/>
            </a:pPr>
            <a:r>
              <a:rPr lang="de-DE" dirty="0" smtClean="0">
                <a:solidFill>
                  <a:schemeClr val="tx1"/>
                </a:solidFill>
              </a:rPr>
              <a:t>Core </a:t>
            </a:r>
            <a:r>
              <a:rPr lang="de-DE" dirty="0">
                <a:solidFill>
                  <a:schemeClr val="tx1"/>
                </a:solidFill>
              </a:rPr>
              <a:t>R</a:t>
            </a:r>
            <a:r>
              <a:rPr lang="de-DE" dirty="0" smtClean="0">
                <a:solidFill>
                  <a:schemeClr val="tx1"/>
                </a:solidFill>
              </a:rPr>
              <a:t>eference Dataset (CRD)</a:t>
            </a:r>
          </a:p>
          <a:p>
            <a:pPr marL="800100" lvl="1" indent="-342900">
              <a:buFont typeface="Courier New" panose="02070309020205020404" pitchFamily="49" charset="0"/>
              <a:buChar char="o"/>
            </a:pPr>
            <a:r>
              <a:rPr lang="de-DE" dirty="0" smtClean="0">
                <a:solidFill>
                  <a:schemeClr val="tx1"/>
                </a:solidFill>
              </a:rPr>
              <a:t>Data </a:t>
            </a:r>
            <a:r>
              <a:rPr lang="de-DE" dirty="0" err="1" smtClean="0">
                <a:solidFill>
                  <a:schemeClr val="tx1"/>
                </a:solidFill>
              </a:rPr>
              <a:t>integration</a:t>
            </a:r>
            <a:r>
              <a:rPr lang="de-DE" dirty="0" smtClean="0">
                <a:solidFill>
                  <a:schemeClr val="tx1"/>
                </a:solidFill>
              </a:rPr>
              <a:t> </a:t>
            </a:r>
            <a:r>
              <a:rPr lang="de-DE" dirty="0" err="1" smtClean="0">
                <a:solidFill>
                  <a:schemeClr val="tx1"/>
                </a:solidFill>
              </a:rPr>
              <a:t>experiences</a:t>
            </a:r>
            <a:r>
              <a:rPr lang="de-DE" dirty="0" smtClean="0">
                <a:solidFill>
                  <a:schemeClr val="tx1"/>
                </a:solidFill>
              </a:rPr>
              <a:t> – </a:t>
            </a:r>
            <a:r>
              <a:rPr lang="de-DE" dirty="0" err="1" smtClean="0">
                <a:solidFill>
                  <a:schemeClr val="tx1"/>
                </a:solidFill>
              </a:rPr>
              <a:t>lessons</a:t>
            </a:r>
            <a:r>
              <a:rPr lang="de-DE" dirty="0" smtClean="0">
                <a:solidFill>
                  <a:schemeClr val="tx1"/>
                </a:solidFill>
              </a:rPr>
              <a:t> </a:t>
            </a:r>
            <a:r>
              <a:rPr lang="de-DE" dirty="0" err="1" smtClean="0">
                <a:solidFill>
                  <a:schemeClr val="tx1"/>
                </a:solidFill>
              </a:rPr>
              <a:t>learned</a:t>
            </a:r>
            <a:endParaRPr lang="de-DE" dirty="0" smtClean="0">
              <a:solidFill>
                <a:schemeClr val="tx1"/>
              </a:solidFill>
            </a:endParaRPr>
          </a:p>
        </p:txBody>
      </p:sp>
    </p:spTree>
    <p:extLst>
      <p:ext uri="{BB962C8B-B14F-4D97-AF65-F5344CB8AC3E}">
        <p14:creationId xmlns:p14="http://schemas.microsoft.com/office/powerpoint/2010/main" val="527261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3</a:t>
            </a:fld>
            <a:endParaRPr lang="en-US" dirty="0"/>
          </a:p>
        </p:txBody>
      </p:sp>
      <p:sp>
        <p:nvSpPr>
          <p:cNvPr id="5" name="Text Placeholder 4"/>
          <p:cNvSpPr>
            <a:spLocks noGrp="1"/>
          </p:cNvSpPr>
          <p:nvPr>
            <p:ph type="body" sz="quarter" idx="13"/>
          </p:nvPr>
        </p:nvSpPr>
        <p:spPr>
          <a:xfrm>
            <a:off x="527050" y="1600204"/>
            <a:ext cx="10826750" cy="462643"/>
          </a:xfrm>
        </p:spPr>
        <p:txBody>
          <a:bodyPr>
            <a:normAutofit/>
          </a:bodyPr>
          <a:lstStyle/>
          <a:p>
            <a:r>
              <a:rPr lang="en-GB" sz="2400" b="1" dirty="0" smtClean="0">
                <a:solidFill>
                  <a:schemeClr val="tx1"/>
                </a:solidFill>
              </a:rPr>
              <a:t>Decentralized approach</a:t>
            </a:r>
            <a:endParaRPr lang="en-GB" dirty="0" smtClean="0">
              <a:solidFill>
                <a:schemeClr val="tx1"/>
              </a:solidFill>
            </a:endParaRPr>
          </a:p>
          <a:p>
            <a:endParaRPr lang="en-GB" b="1" dirty="0" smtClean="0">
              <a:solidFill>
                <a:schemeClr val="tx1"/>
              </a:solidFill>
            </a:endParaRPr>
          </a:p>
        </p:txBody>
      </p:sp>
      <p:sp>
        <p:nvSpPr>
          <p:cNvPr id="6" name="Text Placeholder 5"/>
          <p:cNvSpPr>
            <a:spLocks noGrp="1"/>
          </p:cNvSpPr>
          <p:nvPr>
            <p:ph type="body" sz="half" idx="2"/>
          </p:nvPr>
        </p:nvSpPr>
        <p:spPr>
          <a:xfrm>
            <a:off x="1182133" y="400022"/>
            <a:ext cx="4524703" cy="381859"/>
          </a:xfrm>
        </p:spPr>
        <p:txBody>
          <a:bodyPr>
            <a:normAutofit/>
          </a:bodyPr>
          <a:lstStyle/>
          <a:p>
            <a:r>
              <a:rPr lang="en-US" dirty="0" smtClean="0"/>
              <a:t>Assembling multi-country datasets</a:t>
            </a:r>
            <a:endParaRPr lang="en-US" dirty="0"/>
          </a:p>
        </p:txBody>
      </p:sp>
      <p:sp>
        <p:nvSpPr>
          <p:cNvPr id="12" name="Text Placeholder 4"/>
          <p:cNvSpPr txBox="1">
            <a:spLocks/>
          </p:cNvSpPr>
          <p:nvPr/>
        </p:nvSpPr>
        <p:spPr>
          <a:xfrm>
            <a:off x="527050" y="3904527"/>
            <a:ext cx="10826750" cy="462643"/>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400" b="1" dirty="0" smtClean="0">
                <a:solidFill>
                  <a:schemeClr val="tx1"/>
                </a:solidFill>
              </a:rPr>
              <a:t>Centralized approach</a:t>
            </a:r>
            <a:endParaRPr lang="en-GB" dirty="0" smtClean="0">
              <a:solidFill>
                <a:schemeClr val="tx1"/>
              </a:solidFill>
            </a:endParaRPr>
          </a:p>
          <a:p>
            <a:endParaRPr lang="en-GB" b="1" dirty="0" smtClean="0">
              <a:solidFill>
                <a:schemeClr val="tx1"/>
              </a:solidFill>
            </a:endParaRPr>
          </a:p>
        </p:txBody>
      </p:sp>
      <p:sp>
        <p:nvSpPr>
          <p:cNvPr id="13" name="Textfeld 12"/>
          <p:cNvSpPr txBox="1"/>
          <p:nvPr/>
        </p:nvSpPr>
        <p:spPr>
          <a:xfrm>
            <a:off x="1632858" y="2218653"/>
            <a:ext cx="2383971" cy="707886"/>
          </a:xfrm>
          <a:prstGeom prst="rect">
            <a:avLst/>
          </a:prstGeom>
          <a:noFill/>
          <a:ln w="12700">
            <a:solidFill>
              <a:srgbClr val="002060"/>
            </a:solidFill>
          </a:ln>
        </p:spPr>
        <p:txBody>
          <a:bodyPr wrap="square" rtlCol="0">
            <a:spAutoFit/>
          </a:bodyPr>
          <a:lstStyle/>
          <a:p>
            <a:pPr algn="ctr"/>
            <a:r>
              <a:rPr lang="de-DE" sz="2000" dirty="0" smtClean="0"/>
              <a:t>National INSPIRE </a:t>
            </a:r>
            <a:r>
              <a:rPr lang="de-DE" sz="2000" dirty="0" err="1" smtClean="0"/>
              <a:t>services</a:t>
            </a:r>
            <a:endParaRPr lang="de-DE" sz="2000" dirty="0"/>
          </a:p>
        </p:txBody>
      </p:sp>
      <p:sp>
        <p:nvSpPr>
          <p:cNvPr id="14" name="Textfeld 13"/>
          <p:cNvSpPr txBox="1"/>
          <p:nvPr/>
        </p:nvSpPr>
        <p:spPr>
          <a:xfrm>
            <a:off x="7453993" y="2222744"/>
            <a:ext cx="2383971" cy="707886"/>
          </a:xfrm>
          <a:prstGeom prst="rect">
            <a:avLst/>
          </a:prstGeom>
          <a:noFill/>
          <a:ln w="12700">
            <a:solidFill>
              <a:srgbClr val="002060"/>
            </a:solidFill>
          </a:ln>
        </p:spPr>
        <p:txBody>
          <a:bodyPr wrap="square" rtlCol="0">
            <a:spAutoFit/>
          </a:bodyPr>
          <a:lstStyle/>
          <a:p>
            <a:pPr algn="ctr"/>
            <a:r>
              <a:rPr lang="de-DE" sz="2000" dirty="0" smtClean="0"/>
              <a:t>European Location Services</a:t>
            </a:r>
            <a:endParaRPr lang="de-DE" sz="2000" dirty="0"/>
          </a:p>
        </p:txBody>
      </p:sp>
      <p:cxnSp>
        <p:nvCxnSpPr>
          <p:cNvPr id="18" name="Gerade Verbindung mit Pfeil 17"/>
          <p:cNvCxnSpPr/>
          <p:nvPr/>
        </p:nvCxnSpPr>
        <p:spPr>
          <a:xfrm>
            <a:off x="4139293" y="2563590"/>
            <a:ext cx="3143250"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4433207" y="2692965"/>
            <a:ext cx="2383971" cy="369332"/>
          </a:xfrm>
          <a:prstGeom prst="rect">
            <a:avLst/>
          </a:prstGeom>
          <a:noFill/>
          <a:ln w="12700">
            <a:noFill/>
          </a:ln>
        </p:spPr>
        <p:txBody>
          <a:bodyPr wrap="square" rtlCol="0">
            <a:spAutoFit/>
          </a:bodyPr>
          <a:lstStyle/>
          <a:p>
            <a:pPr algn="ctr"/>
            <a:r>
              <a:rPr lang="de-DE" dirty="0" err="1"/>
              <a:t>a</a:t>
            </a:r>
            <a:r>
              <a:rPr lang="de-DE" dirty="0" err="1" smtClean="0"/>
              <a:t>utomatic</a:t>
            </a:r>
            <a:r>
              <a:rPr lang="de-DE" dirty="0" smtClean="0"/>
              <a:t> </a:t>
            </a:r>
            <a:r>
              <a:rPr lang="de-DE" dirty="0" err="1" smtClean="0"/>
              <a:t>harvesting</a:t>
            </a:r>
            <a:endParaRPr lang="de-DE" dirty="0"/>
          </a:p>
        </p:txBody>
      </p:sp>
      <p:sp>
        <p:nvSpPr>
          <p:cNvPr id="20" name="Textfeld 19"/>
          <p:cNvSpPr txBox="1"/>
          <p:nvPr/>
        </p:nvSpPr>
        <p:spPr>
          <a:xfrm>
            <a:off x="7453992" y="3008377"/>
            <a:ext cx="3899808" cy="1477328"/>
          </a:xfrm>
          <a:prstGeom prst="rect">
            <a:avLst/>
          </a:prstGeom>
          <a:noFill/>
          <a:ln w="12700">
            <a:noFill/>
          </a:ln>
        </p:spPr>
        <p:txBody>
          <a:bodyPr wrap="square" rtlCol="0">
            <a:spAutoFit/>
          </a:bodyPr>
          <a:lstStyle/>
          <a:p>
            <a:pPr marL="285750" indent="-285750">
              <a:buFont typeface="Arial" panose="020B0604020202020204" pitchFamily="34" charset="0"/>
              <a:buChar char="•"/>
            </a:pPr>
            <a:r>
              <a:rPr lang="de-DE" dirty="0" err="1" smtClean="0"/>
              <a:t>services</a:t>
            </a:r>
            <a:endParaRPr lang="de-DE" dirty="0" smtClean="0"/>
          </a:p>
          <a:p>
            <a:pPr marL="285750" indent="-285750">
              <a:buFont typeface="Arial" panose="020B0604020202020204" pitchFamily="34" charset="0"/>
              <a:buChar char="•"/>
            </a:pPr>
            <a:r>
              <a:rPr lang="de-DE" dirty="0" smtClean="0"/>
              <a:t>multi-</a:t>
            </a:r>
            <a:r>
              <a:rPr lang="de-DE" dirty="0" err="1" smtClean="0"/>
              <a:t>purpose</a:t>
            </a:r>
            <a:r>
              <a:rPr lang="de-DE" dirty="0" smtClean="0"/>
              <a:t> </a:t>
            </a:r>
          </a:p>
          <a:p>
            <a:pPr marL="285750" indent="-285750">
              <a:buFont typeface="Arial" panose="020B0604020202020204" pitchFamily="34" charset="0"/>
              <a:buChar char="•"/>
            </a:pPr>
            <a:r>
              <a:rPr lang="de-DE" dirty="0"/>
              <a:t>a</a:t>
            </a:r>
            <a:r>
              <a:rPr lang="de-DE" dirty="0" smtClean="0"/>
              <a:t>ll </a:t>
            </a:r>
            <a:r>
              <a:rPr lang="de-DE" dirty="0" err="1" smtClean="0"/>
              <a:t>topographic</a:t>
            </a:r>
            <a:r>
              <a:rPr lang="de-DE" dirty="0" smtClean="0"/>
              <a:t> INSPIRE </a:t>
            </a:r>
            <a:r>
              <a:rPr lang="de-DE" dirty="0" err="1" smtClean="0"/>
              <a:t>themes</a:t>
            </a:r>
            <a:endParaRPr lang="de-DE" dirty="0" smtClean="0"/>
          </a:p>
          <a:p>
            <a:pPr marL="285750" indent="-285750">
              <a:buFont typeface="Arial" panose="020B0604020202020204" pitchFamily="34" charset="0"/>
              <a:buChar char="•"/>
            </a:pPr>
            <a:r>
              <a:rPr lang="de-DE" dirty="0" smtClean="0"/>
              <a:t>pan-European </a:t>
            </a:r>
            <a:r>
              <a:rPr lang="de-DE" dirty="0" err="1" smtClean="0"/>
              <a:t>coverage</a:t>
            </a:r>
            <a:endParaRPr lang="de-DE" dirty="0" smtClean="0"/>
          </a:p>
          <a:p>
            <a:pPr marL="285750" indent="-285750">
              <a:buFont typeface="Arial" panose="020B0604020202020204" pitchFamily="34" charset="0"/>
              <a:buChar char="•"/>
            </a:pPr>
            <a:endParaRPr lang="de-DE" dirty="0"/>
          </a:p>
        </p:txBody>
      </p:sp>
      <p:sp>
        <p:nvSpPr>
          <p:cNvPr id="21" name="Textfeld 20"/>
          <p:cNvSpPr txBox="1"/>
          <p:nvPr/>
        </p:nvSpPr>
        <p:spPr>
          <a:xfrm>
            <a:off x="1632857" y="4470626"/>
            <a:ext cx="2383971" cy="707886"/>
          </a:xfrm>
          <a:prstGeom prst="rect">
            <a:avLst/>
          </a:prstGeom>
          <a:noFill/>
          <a:ln w="12700">
            <a:solidFill>
              <a:srgbClr val="002060"/>
            </a:solidFill>
          </a:ln>
        </p:spPr>
        <p:txBody>
          <a:bodyPr wrap="square" rtlCol="0">
            <a:spAutoFit/>
          </a:bodyPr>
          <a:lstStyle/>
          <a:p>
            <a:pPr algn="ctr"/>
            <a:r>
              <a:rPr lang="de-DE" sz="2000" dirty="0" smtClean="0"/>
              <a:t>National INSPIRE </a:t>
            </a:r>
            <a:r>
              <a:rPr lang="de-DE" sz="2000" dirty="0" err="1" smtClean="0"/>
              <a:t>services</a:t>
            </a:r>
            <a:endParaRPr lang="de-DE" sz="2000" dirty="0"/>
          </a:p>
        </p:txBody>
      </p:sp>
      <p:sp>
        <p:nvSpPr>
          <p:cNvPr id="22" name="Textfeld 21"/>
          <p:cNvSpPr txBox="1"/>
          <p:nvPr/>
        </p:nvSpPr>
        <p:spPr>
          <a:xfrm>
            <a:off x="7453992" y="4474717"/>
            <a:ext cx="2383971" cy="707886"/>
          </a:xfrm>
          <a:prstGeom prst="rect">
            <a:avLst/>
          </a:prstGeom>
          <a:noFill/>
          <a:ln w="12700">
            <a:solidFill>
              <a:srgbClr val="002060"/>
            </a:solidFill>
          </a:ln>
        </p:spPr>
        <p:txBody>
          <a:bodyPr wrap="square" rtlCol="0">
            <a:spAutoFit/>
          </a:bodyPr>
          <a:lstStyle/>
          <a:p>
            <a:pPr algn="ctr"/>
            <a:r>
              <a:rPr lang="de-DE" sz="2000" dirty="0" smtClean="0"/>
              <a:t>Core Reference Dataset (CRD)</a:t>
            </a:r>
            <a:endParaRPr lang="de-DE" sz="2000" dirty="0"/>
          </a:p>
        </p:txBody>
      </p:sp>
      <p:cxnSp>
        <p:nvCxnSpPr>
          <p:cNvPr id="23" name="Gerade Verbindung mit Pfeil 22"/>
          <p:cNvCxnSpPr/>
          <p:nvPr/>
        </p:nvCxnSpPr>
        <p:spPr>
          <a:xfrm>
            <a:off x="4139292" y="4815563"/>
            <a:ext cx="3143250"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4433206" y="4944938"/>
            <a:ext cx="2383971" cy="1200329"/>
          </a:xfrm>
          <a:prstGeom prst="rect">
            <a:avLst/>
          </a:prstGeom>
          <a:noFill/>
          <a:ln w="12700">
            <a:noFill/>
          </a:ln>
        </p:spPr>
        <p:txBody>
          <a:bodyPr wrap="square" rtlCol="0">
            <a:spAutoFit/>
          </a:bodyPr>
          <a:lstStyle/>
          <a:p>
            <a:pPr algn="ctr"/>
            <a:r>
              <a:rPr lang="de-DE" dirty="0" smtClean="0"/>
              <a:t>Assembling </a:t>
            </a:r>
            <a:r>
              <a:rPr lang="de-DE" dirty="0" err="1" smtClean="0"/>
              <a:t>and</a:t>
            </a:r>
            <a:r>
              <a:rPr lang="de-DE" dirty="0" smtClean="0"/>
              <a:t> </a:t>
            </a:r>
            <a:r>
              <a:rPr lang="de-DE" dirty="0" err="1" smtClean="0"/>
              <a:t>harmonization</a:t>
            </a:r>
            <a:r>
              <a:rPr lang="de-DE" dirty="0" smtClean="0"/>
              <a:t> </a:t>
            </a:r>
            <a:r>
              <a:rPr lang="de-DE" dirty="0" err="1" smtClean="0"/>
              <a:t>by</a:t>
            </a:r>
            <a:r>
              <a:rPr lang="de-DE" dirty="0" smtClean="0"/>
              <a:t> </a:t>
            </a:r>
            <a:r>
              <a:rPr lang="de-DE" dirty="0" err="1" smtClean="0"/>
              <a:t>central</a:t>
            </a:r>
            <a:r>
              <a:rPr lang="de-DE" dirty="0" smtClean="0"/>
              <a:t> </a:t>
            </a:r>
            <a:r>
              <a:rPr lang="de-DE" dirty="0" err="1" smtClean="0"/>
              <a:t>production</a:t>
            </a:r>
            <a:r>
              <a:rPr lang="de-DE" dirty="0" smtClean="0"/>
              <a:t> </a:t>
            </a:r>
            <a:r>
              <a:rPr lang="de-DE" dirty="0" err="1" smtClean="0"/>
              <a:t>team</a:t>
            </a:r>
            <a:endParaRPr lang="de-DE" dirty="0"/>
          </a:p>
        </p:txBody>
      </p:sp>
      <p:sp>
        <p:nvSpPr>
          <p:cNvPr id="25" name="Textfeld 24"/>
          <p:cNvSpPr txBox="1"/>
          <p:nvPr/>
        </p:nvSpPr>
        <p:spPr>
          <a:xfrm>
            <a:off x="7282542" y="5260350"/>
            <a:ext cx="4071257" cy="1477328"/>
          </a:xfrm>
          <a:prstGeom prst="rect">
            <a:avLst/>
          </a:prstGeom>
          <a:noFill/>
          <a:ln w="12700">
            <a:noFill/>
          </a:ln>
        </p:spPr>
        <p:txBody>
          <a:bodyPr wrap="square" rtlCol="0">
            <a:spAutoFit/>
          </a:bodyPr>
          <a:lstStyle/>
          <a:p>
            <a:pPr marL="285750" indent="-285750">
              <a:buFont typeface="Arial" panose="020B0604020202020204" pitchFamily="34" charset="0"/>
              <a:buChar char="•"/>
            </a:pPr>
            <a:r>
              <a:rPr lang="de-DE" dirty="0" err="1" smtClean="0"/>
              <a:t>dataset</a:t>
            </a:r>
            <a:endParaRPr lang="de-DE" dirty="0" smtClean="0"/>
          </a:p>
          <a:p>
            <a:pPr marL="285750" indent="-285750">
              <a:buFont typeface="Arial" panose="020B0604020202020204" pitchFamily="34" charset="0"/>
              <a:buChar char="•"/>
            </a:pPr>
            <a:r>
              <a:rPr lang="de-DE" dirty="0" err="1" smtClean="0"/>
              <a:t>specific</a:t>
            </a:r>
            <a:r>
              <a:rPr lang="de-DE" dirty="0" smtClean="0"/>
              <a:t> </a:t>
            </a:r>
            <a:r>
              <a:rPr lang="de-DE" dirty="0" err="1" smtClean="0"/>
              <a:t>use</a:t>
            </a:r>
            <a:r>
              <a:rPr lang="de-DE" dirty="0" smtClean="0"/>
              <a:t> </a:t>
            </a:r>
            <a:r>
              <a:rPr lang="de-DE" dirty="0" err="1" smtClean="0"/>
              <a:t>case</a:t>
            </a:r>
            <a:endParaRPr lang="de-DE" dirty="0" smtClean="0"/>
          </a:p>
          <a:p>
            <a:pPr marL="285750" indent="-285750">
              <a:buFont typeface="Arial" panose="020B0604020202020204" pitchFamily="34" charset="0"/>
              <a:buChar char="•"/>
            </a:pPr>
            <a:r>
              <a:rPr lang="de-DE" dirty="0"/>
              <a:t>l</a:t>
            </a:r>
            <a:r>
              <a:rPr lang="de-DE" dirty="0" smtClean="0"/>
              <a:t>imited </a:t>
            </a:r>
            <a:r>
              <a:rPr lang="de-DE" dirty="0" err="1" smtClean="0"/>
              <a:t>content</a:t>
            </a:r>
            <a:r>
              <a:rPr lang="de-DE" dirty="0" smtClean="0"/>
              <a:t>, </a:t>
            </a:r>
            <a:r>
              <a:rPr lang="de-DE" dirty="0" err="1" smtClean="0"/>
              <a:t>simplified</a:t>
            </a:r>
            <a:r>
              <a:rPr lang="de-DE" dirty="0" smtClean="0"/>
              <a:t> INSPIRE </a:t>
            </a:r>
          </a:p>
          <a:p>
            <a:pPr marL="285750" indent="-285750">
              <a:buFont typeface="Arial" panose="020B0604020202020204" pitchFamily="34" charset="0"/>
              <a:buChar char="•"/>
            </a:pPr>
            <a:r>
              <a:rPr lang="de-DE" dirty="0" smtClean="0"/>
              <a:t>pan-European </a:t>
            </a:r>
            <a:r>
              <a:rPr lang="de-DE" dirty="0" err="1" smtClean="0"/>
              <a:t>coverage</a:t>
            </a:r>
            <a:endParaRPr lang="de-DE" dirty="0" smtClean="0"/>
          </a:p>
          <a:p>
            <a:pPr marL="285750" indent="-285750">
              <a:buFont typeface="Arial" panose="020B0604020202020204" pitchFamily="34" charset="0"/>
              <a:buChar char="•"/>
            </a:pPr>
            <a:endParaRPr lang="de-DE" dirty="0"/>
          </a:p>
        </p:txBody>
      </p:sp>
      <p:sp>
        <p:nvSpPr>
          <p:cNvPr id="26" name="Textfeld 25"/>
          <p:cNvSpPr txBox="1"/>
          <p:nvPr/>
        </p:nvSpPr>
        <p:spPr>
          <a:xfrm>
            <a:off x="1632856" y="3008377"/>
            <a:ext cx="3739243" cy="923330"/>
          </a:xfrm>
          <a:prstGeom prst="rect">
            <a:avLst/>
          </a:prstGeom>
          <a:noFill/>
          <a:ln w="12700">
            <a:noFill/>
          </a:ln>
        </p:spPr>
        <p:txBody>
          <a:bodyPr wrap="square" rtlCol="0">
            <a:spAutoFit/>
          </a:bodyPr>
          <a:lstStyle/>
          <a:p>
            <a:pPr marL="285750" indent="-285750">
              <a:buFont typeface="Arial" panose="020B0604020202020204" pitchFamily="34" charset="0"/>
              <a:buChar char="•"/>
            </a:pPr>
            <a:r>
              <a:rPr lang="de-DE" dirty="0" err="1"/>
              <a:t>a</a:t>
            </a:r>
            <a:r>
              <a:rPr lang="de-DE" dirty="0" err="1" smtClean="0"/>
              <a:t>ssumed</a:t>
            </a:r>
            <a:r>
              <a:rPr lang="de-DE" dirty="0" smtClean="0"/>
              <a:t> </a:t>
            </a:r>
            <a:r>
              <a:rPr lang="de-DE" dirty="0" err="1" smtClean="0"/>
              <a:t>to</a:t>
            </a:r>
            <a:r>
              <a:rPr lang="de-DE" dirty="0" smtClean="0"/>
              <a:t> </a:t>
            </a:r>
            <a:r>
              <a:rPr lang="de-DE" dirty="0" err="1" smtClean="0"/>
              <a:t>be</a:t>
            </a:r>
            <a:r>
              <a:rPr lang="de-DE" dirty="0" smtClean="0"/>
              <a:t> </a:t>
            </a:r>
            <a:r>
              <a:rPr lang="de-DE" dirty="0" err="1" smtClean="0"/>
              <a:t>complete</a:t>
            </a:r>
            <a:r>
              <a:rPr lang="de-DE" dirty="0" smtClean="0"/>
              <a:t>, </a:t>
            </a:r>
            <a:r>
              <a:rPr lang="de-DE" dirty="0" err="1" smtClean="0"/>
              <a:t>quality</a:t>
            </a:r>
            <a:r>
              <a:rPr lang="de-DE" dirty="0" smtClean="0"/>
              <a:t> </a:t>
            </a:r>
            <a:r>
              <a:rPr lang="de-DE" dirty="0" err="1" smtClean="0"/>
              <a:t>assured</a:t>
            </a:r>
            <a:r>
              <a:rPr lang="de-DE" dirty="0" smtClean="0"/>
              <a:t> </a:t>
            </a:r>
            <a:r>
              <a:rPr lang="de-DE" dirty="0" err="1" smtClean="0"/>
              <a:t>and</a:t>
            </a:r>
            <a:r>
              <a:rPr lang="de-DE" dirty="0" smtClean="0"/>
              <a:t> </a:t>
            </a:r>
            <a:r>
              <a:rPr lang="de-DE" dirty="0" err="1" smtClean="0"/>
              <a:t>harmonized</a:t>
            </a:r>
            <a:r>
              <a:rPr lang="de-DE" dirty="0" smtClean="0"/>
              <a:t> </a:t>
            </a:r>
          </a:p>
          <a:p>
            <a:pPr marL="285750" indent="-285750">
              <a:buFont typeface="Arial" panose="020B0604020202020204" pitchFamily="34" charset="0"/>
              <a:buChar char="•"/>
            </a:pPr>
            <a:endParaRPr lang="de-DE" dirty="0"/>
          </a:p>
        </p:txBody>
      </p:sp>
      <p:sp>
        <p:nvSpPr>
          <p:cNvPr id="17" name="Textfeld 16"/>
          <p:cNvSpPr txBox="1"/>
          <p:nvPr/>
        </p:nvSpPr>
        <p:spPr>
          <a:xfrm>
            <a:off x="1526721" y="5440514"/>
            <a:ext cx="3020228" cy="923330"/>
          </a:xfrm>
          <a:prstGeom prst="rect">
            <a:avLst/>
          </a:prstGeom>
          <a:noFill/>
          <a:ln w="12700">
            <a:noFill/>
          </a:ln>
        </p:spPr>
        <p:txBody>
          <a:bodyPr wrap="square" rtlCol="0">
            <a:spAutoFit/>
          </a:bodyPr>
          <a:lstStyle/>
          <a:p>
            <a:pPr marL="285750" indent="-285750">
              <a:buFont typeface="Arial" panose="020B0604020202020204" pitchFamily="34" charset="0"/>
              <a:buChar char="•"/>
            </a:pPr>
            <a:r>
              <a:rPr lang="de-DE" dirty="0" err="1"/>
              <a:t>a</a:t>
            </a:r>
            <a:r>
              <a:rPr lang="de-DE" dirty="0" err="1" smtClean="0"/>
              <a:t>ssumed</a:t>
            </a:r>
            <a:r>
              <a:rPr lang="de-DE" dirty="0" smtClean="0"/>
              <a:t> </a:t>
            </a:r>
            <a:r>
              <a:rPr lang="de-DE" dirty="0" err="1" smtClean="0"/>
              <a:t>to</a:t>
            </a:r>
            <a:r>
              <a:rPr lang="de-DE" dirty="0" smtClean="0"/>
              <a:t> </a:t>
            </a:r>
            <a:r>
              <a:rPr lang="de-DE" dirty="0" err="1" smtClean="0"/>
              <a:t>be</a:t>
            </a:r>
            <a:r>
              <a:rPr lang="de-DE" dirty="0" smtClean="0"/>
              <a:t> </a:t>
            </a:r>
            <a:r>
              <a:rPr lang="de-DE" dirty="0" err="1" smtClean="0"/>
              <a:t>complete</a:t>
            </a:r>
            <a:r>
              <a:rPr lang="de-DE" dirty="0" smtClean="0"/>
              <a:t> </a:t>
            </a:r>
            <a:r>
              <a:rPr lang="de-DE" dirty="0" err="1" smtClean="0"/>
              <a:t>and</a:t>
            </a:r>
            <a:r>
              <a:rPr lang="de-DE" dirty="0" smtClean="0"/>
              <a:t> </a:t>
            </a:r>
            <a:r>
              <a:rPr lang="de-DE" dirty="0" err="1" smtClean="0"/>
              <a:t>quality</a:t>
            </a:r>
            <a:r>
              <a:rPr lang="de-DE" dirty="0" smtClean="0"/>
              <a:t> </a:t>
            </a:r>
            <a:r>
              <a:rPr lang="de-DE" dirty="0" err="1" smtClean="0"/>
              <a:t>assured</a:t>
            </a:r>
            <a:endParaRPr lang="de-DE" dirty="0" smtClean="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67882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animBg="1"/>
      <p:bldP spid="22" grpId="0" animBg="1"/>
      <p:bldP spid="24" grpId="0"/>
      <p:bldP spid="2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4</a:t>
            </a:fld>
            <a:endParaRPr lang="en-US" dirty="0"/>
          </a:p>
        </p:txBody>
      </p:sp>
      <p:sp>
        <p:nvSpPr>
          <p:cNvPr id="4" name="Title 3"/>
          <p:cNvSpPr>
            <a:spLocks noGrp="1"/>
          </p:cNvSpPr>
          <p:nvPr>
            <p:ph type="title"/>
          </p:nvPr>
        </p:nvSpPr>
        <p:spPr/>
        <p:txBody>
          <a:bodyPr>
            <a:normAutofit/>
          </a:bodyPr>
          <a:lstStyle/>
          <a:p>
            <a:r>
              <a:rPr lang="en-US" sz="3000" dirty="0" smtClean="0"/>
              <a:t>Core Reference Dataset (CRD)</a:t>
            </a:r>
            <a:endParaRPr lang="en-US" sz="3000" dirty="0"/>
          </a:p>
        </p:txBody>
      </p:sp>
      <p:sp>
        <p:nvSpPr>
          <p:cNvPr id="5" name="Text Placeholder 4"/>
          <p:cNvSpPr>
            <a:spLocks noGrp="1"/>
          </p:cNvSpPr>
          <p:nvPr>
            <p:ph type="body" sz="quarter" idx="13"/>
          </p:nvPr>
        </p:nvSpPr>
        <p:spPr/>
        <p:txBody>
          <a:bodyPr>
            <a:normAutofit fontScale="92500" lnSpcReduction="20000"/>
          </a:bodyPr>
          <a:lstStyle/>
          <a:p>
            <a:r>
              <a:rPr lang="en-GB" sz="2400" b="1" dirty="0" smtClean="0">
                <a:solidFill>
                  <a:schemeClr val="tx1"/>
                </a:solidFill>
              </a:rPr>
              <a:t>EuroGeographics wanted to create a</a:t>
            </a:r>
          </a:p>
          <a:p>
            <a:pPr marL="342900" indent="-342900">
              <a:buFont typeface="Wingdings" panose="05000000000000000000" pitchFamily="2" charset="2"/>
              <a:buChar char="Ø"/>
            </a:pPr>
            <a:r>
              <a:rPr lang="en-GB" dirty="0" smtClean="0">
                <a:solidFill>
                  <a:schemeClr val="tx1"/>
                </a:solidFill>
              </a:rPr>
              <a:t>Reference Data set (not a service)</a:t>
            </a:r>
          </a:p>
          <a:p>
            <a:pPr marL="342900" indent="-342900">
              <a:buFont typeface="Wingdings" panose="05000000000000000000" pitchFamily="2" charset="2"/>
              <a:buChar char="Ø"/>
            </a:pPr>
            <a:r>
              <a:rPr lang="en-GB" dirty="0" smtClean="0">
                <a:solidFill>
                  <a:schemeClr val="tx1"/>
                </a:solidFill>
              </a:rPr>
              <a:t>at Master Level of Detail </a:t>
            </a:r>
            <a:r>
              <a:rPr lang="de-DE" dirty="0" smtClean="0">
                <a:solidFill>
                  <a:schemeClr val="tx1"/>
                </a:solidFill>
                <a:sym typeface="Wingdings" panose="05000000000000000000" pitchFamily="2" charset="2"/>
              </a:rPr>
              <a:t>(</a:t>
            </a:r>
            <a:r>
              <a:rPr lang="en-US" dirty="0" smtClean="0">
                <a:solidFill>
                  <a:schemeClr val="tx1"/>
                </a:solidFill>
              </a:rPr>
              <a:t>scale 1:10.000 </a:t>
            </a:r>
            <a:r>
              <a:rPr lang="en-US" dirty="0">
                <a:solidFill>
                  <a:schemeClr val="tx1"/>
                </a:solidFill>
              </a:rPr>
              <a:t>to </a:t>
            </a:r>
            <a:r>
              <a:rPr lang="en-US" dirty="0" smtClean="0">
                <a:solidFill>
                  <a:schemeClr val="tx1"/>
                </a:solidFill>
              </a:rPr>
              <a:t>1:50.000)</a:t>
            </a:r>
            <a:endParaRPr lang="en-GB" dirty="0" smtClean="0">
              <a:solidFill>
                <a:schemeClr val="tx1"/>
              </a:solidFill>
            </a:endParaRPr>
          </a:p>
          <a:p>
            <a:pPr marL="342900" indent="-342900">
              <a:buFont typeface="Wingdings" panose="05000000000000000000" pitchFamily="2" charset="2"/>
              <a:buChar char="Ø"/>
            </a:pPr>
            <a:r>
              <a:rPr lang="en-GB" dirty="0" smtClean="0">
                <a:solidFill>
                  <a:schemeClr val="tx1"/>
                </a:solidFill>
              </a:rPr>
              <a:t>for all of Europe </a:t>
            </a:r>
            <a:r>
              <a:rPr lang="en-GB" dirty="0" smtClean="0">
                <a:solidFill>
                  <a:schemeClr val="tx1"/>
                </a:solidFill>
                <a:sym typeface="Wingdings" panose="05000000000000000000" pitchFamily="2" charset="2"/>
              </a:rPr>
              <a:t> provided through o</a:t>
            </a:r>
            <a:r>
              <a:rPr lang="en-GB" dirty="0" smtClean="0">
                <a:solidFill>
                  <a:schemeClr val="tx1"/>
                </a:solidFill>
              </a:rPr>
              <a:t>ne </a:t>
            </a:r>
            <a:r>
              <a:rPr lang="en-GB" dirty="0">
                <a:solidFill>
                  <a:schemeClr val="tx1"/>
                </a:solidFill>
              </a:rPr>
              <a:t>Point of </a:t>
            </a:r>
            <a:r>
              <a:rPr lang="en-GB" dirty="0" smtClean="0">
                <a:solidFill>
                  <a:schemeClr val="tx1"/>
                </a:solidFill>
              </a:rPr>
              <a:t>Contact</a:t>
            </a:r>
          </a:p>
          <a:p>
            <a:pPr marL="342900" indent="-342900">
              <a:buFont typeface="Wingdings" panose="05000000000000000000" pitchFamily="2" charset="2"/>
              <a:buChar char="Ø"/>
            </a:pPr>
            <a:r>
              <a:rPr lang="en-GB" dirty="0" smtClean="0">
                <a:solidFill>
                  <a:schemeClr val="tx1"/>
                </a:solidFill>
              </a:rPr>
              <a:t>make use of </a:t>
            </a:r>
            <a:r>
              <a:rPr lang="en-GB" b="1" dirty="0" smtClean="0">
                <a:solidFill>
                  <a:schemeClr val="tx1"/>
                </a:solidFill>
              </a:rPr>
              <a:t>INSPIRE-</a:t>
            </a:r>
            <a:r>
              <a:rPr lang="en-GB" dirty="0" smtClean="0">
                <a:solidFill>
                  <a:schemeClr val="tx1"/>
                </a:solidFill>
              </a:rPr>
              <a:t> / ELS-Data provided by NMCAs</a:t>
            </a:r>
          </a:p>
          <a:p>
            <a:pPr marL="342900" indent="-342900">
              <a:buFont typeface="Wingdings" panose="05000000000000000000" pitchFamily="2" charset="2"/>
              <a:buChar char="Ø"/>
            </a:pPr>
            <a:endParaRPr lang="en-GB" dirty="0">
              <a:solidFill>
                <a:schemeClr val="tx1"/>
              </a:solidFill>
            </a:endParaRPr>
          </a:p>
          <a:p>
            <a:r>
              <a:rPr lang="en-GB" sz="2400" b="1" dirty="0">
                <a:solidFill>
                  <a:schemeClr val="tx1"/>
                </a:solidFill>
              </a:rPr>
              <a:t>But:</a:t>
            </a:r>
          </a:p>
          <a:p>
            <a:pPr marL="342900" indent="-342900">
              <a:buFont typeface="Wingdings" panose="05000000000000000000" pitchFamily="2" charset="2"/>
              <a:buChar char="Ø"/>
            </a:pPr>
            <a:r>
              <a:rPr lang="en-GB" dirty="0">
                <a:solidFill>
                  <a:schemeClr val="tx1"/>
                </a:solidFill>
              </a:rPr>
              <a:t>Limited content, only few themes, only basic attribute information </a:t>
            </a:r>
            <a:r>
              <a:rPr lang="en-GB" dirty="0">
                <a:solidFill>
                  <a:schemeClr val="tx1"/>
                </a:solidFill>
                <a:sym typeface="Wingdings" panose="05000000000000000000" pitchFamily="2" charset="2"/>
              </a:rPr>
              <a:t> “Core”</a:t>
            </a:r>
            <a:endParaRPr lang="en-GB" dirty="0">
              <a:solidFill>
                <a:schemeClr val="tx1"/>
              </a:solidFill>
            </a:endParaRPr>
          </a:p>
          <a:p>
            <a:pPr marL="342900" indent="-342900">
              <a:buFont typeface="Wingdings" panose="05000000000000000000" pitchFamily="2" charset="2"/>
              <a:buChar char="Ø"/>
            </a:pPr>
            <a:r>
              <a:rPr lang="en-GB" dirty="0" smtClean="0">
                <a:solidFill>
                  <a:schemeClr val="tx1"/>
                </a:solidFill>
              </a:rPr>
              <a:t>Easy </a:t>
            </a:r>
            <a:r>
              <a:rPr lang="en-GB" dirty="0">
                <a:solidFill>
                  <a:schemeClr val="tx1"/>
                </a:solidFill>
              </a:rPr>
              <a:t>to </a:t>
            </a:r>
            <a:r>
              <a:rPr lang="en-GB" dirty="0" smtClean="0">
                <a:solidFill>
                  <a:schemeClr val="tx1"/>
                </a:solidFill>
              </a:rPr>
              <a:t>use </a:t>
            </a:r>
            <a:r>
              <a:rPr lang="en-GB" dirty="0" smtClean="0">
                <a:solidFill>
                  <a:schemeClr val="tx1"/>
                </a:solidFill>
                <a:sym typeface="Wingdings" panose="05000000000000000000" pitchFamily="2" charset="2"/>
              </a:rPr>
              <a:t> </a:t>
            </a:r>
            <a:r>
              <a:rPr lang="en-GB" dirty="0">
                <a:solidFill>
                  <a:schemeClr val="tx1"/>
                </a:solidFill>
              </a:rPr>
              <a:t>Simplified data </a:t>
            </a:r>
            <a:r>
              <a:rPr lang="en-GB" dirty="0" smtClean="0">
                <a:solidFill>
                  <a:schemeClr val="tx1"/>
                </a:solidFill>
              </a:rPr>
              <a:t>model</a:t>
            </a:r>
            <a:endParaRPr lang="en-GB" dirty="0">
              <a:solidFill>
                <a:schemeClr val="tx1"/>
              </a:solidFill>
            </a:endParaRPr>
          </a:p>
          <a:p>
            <a:pPr marL="342900" indent="-342900">
              <a:buFont typeface="Wingdings" panose="05000000000000000000" pitchFamily="2" charset="2"/>
              <a:buChar char="Ø"/>
            </a:pPr>
            <a:r>
              <a:rPr lang="en-GB" dirty="0" smtClean="0">
                <a:solidFill>
                  <a:schemeClr val="tx1"/>
                </a:solidFill>
              </a:rPr>
              <a:t>Harmonised </a:t>
            </a:r>
            <a:r>
              <a:rPr lang="en-GB" dirty="0">
                <a:solidFill>
                  <a:schemeClr val="tx1"/>
                </a:solidFill>
              </a:rPr>
              <a:t>at </a:t>
            </a:r>
            <a:r>
              <a:rPr lang="en-GB" dirty="0" smtClean="0">
                <a:solidFill>
                  <a:schemeClr val="tx1"/>
                </a:solidFill>
              </a:rPr>
              <a:t>international </a:t>
            </a:r>
            <a:r>
              <a:rPr lang="en-GB" dirty="0">
                <a:solidFill>
                  <a:schemeClr val="tx1"/>
                </a:solidFill>
              </a:rPr>
              <a:t>boundaries</a:t>
            </a:r>
          </a:p>
          <a:p>
            <a:pPr marL="342900" indent="-342900">
              <a:buFont typeface="Wingdings" panose="05000000000000000000" pitchFamily="2" charset="2"/>
              <a:buChar char="Ø"/>
            </a:pPr>
            <a:r>
              <a:rPr lang="en-GB" dirty="0">
                <a:solidFill>
                  <a:schemeClr val="tx1"/>
                </a:solidFill>
              </a:rPr>
              <a:t>Centralised data </a:t>
            </a:r>
            <a:r>
              <a:rPr lang="en-GB" dirty="0" smtClean="0">
                <a:solidFill>
                  <a:schemeClr val="tx1"/>
                </a:solidFill>
              </a:rPr>
              <a:t>production</a:t>
            </a:r>
            <a:endParaRPr lang="en-GB" dirty="0">
              <a:solidFill>
                <a:schemeClr val="tx1"/>
              </a:solidFill>
            </a:endParaRPr>
          </a:p>
          <a:p>
            <a:pPr marL="342900" indent="-342900">
              <a:buFont typeface="Wingdings" panose="05000000000000000000" pitchFamily="2" charset="2"/>
              <a:buChar char="Ø"/>
            </a:pPr>
            <a:endParaRPr lang="en-GB" dirty="0" smtClean="0">
              <a:solidFill>
                <a:schemeClr val="tx1"/>
              </a:solidFill>
            </a:endParaRPr>
          </a:p>
          <a:p>
            <a:endParaRPr lang="en-GB" b="1" dirty="0" smtClean="0">
              <a:solidFill>
                <a:schemeClr val="tx1"/>
              </a:solidFill>
            </a:endParaRPr>
          </a:p>
        </p:txBody>
      </p:sp>
      <p:sp>
        <p:nvSpPr>
          <p:cNvPr id="6" name="Text Placeholder 5"/>
          <p:cNvSpPr>
            <a:spLocks noGrp="1"/>
          </p:cNvSpPr>
          <p:nvPr>
            <p:ph type="body" sz="half" idx="2"/>
          </p:nvPr>
        </p:nvSpPr>
        <p:spPr/>
        <p:txBody>
          <a:bodyPr/>
          <a:lstStyle/>
          <a:p>
            <a:r>
              <a:rPr lang="en-US" dirty="0"/>
              <a:t>Core Reference Dataset</a:t>
            </a:r>
          </a:p>
          <a:p>
            <a:endParaRPr lang="en-US" dirty="0"/>
          </a:p>
        </p:txBody>
      </p:sp>
    </p:spTree>
    <p:extLst>
      <p:ext uri="{BB962C8B-B14F-4D97-AF65-F5344CB8AC3E}">
        <p14:creationId xmlns:p14="http://schemas.microsoft.com/office/powerpoint/2010/main" val="199890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sz="3000" dirty="0" smtClean="0"/>
              <a:t>Easy </a:t>
            </a:r>
            <a:r>
              <a:rPr lang="de-DE" sz="3000" dirty="0" err="1" smtClean="0"/>
              <a:t>to</a:t>
            </a:r>
            <a:r>
              <a:rPr lang="de-DE" sz="3000" dirty="0" smtClean="0"/>
              <a:t> </a:t>
            </a:r>
            <a:r>
              <a:rPr lang="de-DE" sz="3000" dirty="0" err="1" smtClean="0"/>
              <a:t>use</a:t>
            </a:r>
            <a:endParaRPr lang="de-DE" sz="3000" dirty="0"/>
          </a:p>
        </p:txBody>
      </p:sp>
      <p:sp>
        <p:nvSpPr>
          <p:cNvPr id="5" name="Textplatzhalter 4"/>
          <p:cNvSpPr>
            <a:spLocks noGrp="1"/>
          </p:cNvSpPr>
          <p:nvPr>
            <p:ph type="body" sz="quarter" idx="13"/>
          </p:nvPr>
        </p:nvSpPr>
        <p:spPr/>
        <p:txBody>
          <a:bodyPr>
            <a:normAutofit fontScale="85000" lnSpcReduction="20000"/>
          </a:bodyPr>
          <a:lstStyle/>
          <a:p>
            <a:r>
              <a:rPr lang="en-US" sz="2800" b="1" dirty="0" smtClean="0">
                <a:solidFill>
                  <a:schemeClr val="tx1"/>
                </a:solidFill>
              </a:rPr>
              <a:t>Limited content</a:t>
            </a:r>
            <a:endParaRPr lang="en-US" sz="2800" b="1" dirty="0">
              <a:solidFill>
                <a:schemeClr val="tx1"/>
              </a:solidFill>
            </a:endParaRPr>
          </a:p>
          <a:p>
            <a:pPr marL="342900" indent="-342900">
              <a:buFont typeface="Wingdings" panose="05000000000000000000" pitchFamily="2" charset="2"/>
              <a:buChar char="Ø"/>
            </a:pPr>
            <a:r>
              <a:rPr lang="en-US" sz="2100" b="1" dirty="0">
                <a:solidFill>
                  <a:schemeClr val="tx1"/>
                </a:solidFill>
              </a:rPr>
              <a:t>Hydrography: </a:t>
            </a:r>
            <a:r>
              <a:rPr lang="en-US" sz="2100" dirty="0">
                <a:solidFill>
                  <a:schemeClr val="tx1"/>
                </a:solidFill>
              </a:rPr>
              <a:t>Watercourse, </a:t>
            </a:r>
            <a:r>
              <a:rPr lang="en-US" sz="2100" dirty="0" err="1">
                <a:solidFill>
                  <a:schemeClr val="tx1"/>
                </a:solidFill>
              </a:rPr>
              <a:t>StandingWater</a:t>
            </a:r>
            <a:r>
              <a:rPr lang="en-US" sz="2100" dirty="0">
                <a:solidFill>
                  <a:schemeClr val="tx1"/>
                </a:solidFill>
              </a:rPr>
              <a:t>, </a:t>
            </a:r>
            <a:r>
              <a:rPr lang="en-US" sz="2100" dirty="0" err="1">
                <a:solidFill>
                  <a:schemeClr val="tx1"/>
                </a:solidFill>
              </a:rPr>
              <a:t>LandWaterBoundary</a:t>
            </a:r>
            <a:endParaRPr lang="en-US" sz="2100" dirty="0">
              <a:solidFill>
                <a:schemeClr val="tx1"/>
              </a:solidFill>
            </a:endParaRPr>
          </a:p>
          <a:p>
            <a:pPr marL="342900" indent="-342900">
              <a:buFont typeface="Wingdings" panose="05000000000000000000" pitchFamily="2" charset="2"/>
              <a:buChar char="Ø"/>
            </a:pPr>
            <a:r>
              <a:rPr lang="en-US" sz="2100" b="1" dirty="0">
                <a:solidFill>
                  <a:schemeClr val="tx1"/>
                </a:solidFill>
              </a:rPr>
              <a:t>Transport Network: </a:t>
            </a:r>
            <a:r>
              <a:rPr lang="en-US" sz="2100" dirty="0">
                <a:solidFill>
                  <a:schemeClr val="tx1"/>
                </a:solidFill>
              </a:rPr>
              <a:t>Road Network, Railway Network including </a:t>
            </a:r>
            <a:r>
              <a:rPr lang="en-US" sz="2100" dirty="0" err="1" smtClean="0">
                <a:solidFill>
                  <a:schemeClr val="tx1"/>
                </a:solidFill>
              </a:rPr>
              <a:t>RailwayStationNode</a:t>
            </a:r>
            <a:endParaRPr lang="en-US" sz="2100" dirty="0" smtClean="0">
              <a:solidFill>
                <a:schemeClr val="tx1"/>
              </a:solidFill>
            </a:endParaRPr>
          </a:p>
          <a:p>
            <a:pPr marL="342900" indent="-342900">
              <a:buFont typeface="Wingdings" panose="05000000000000000000" pitchFamily="2" charset="2"/>
              <a:buChar char="Ø"/>
            </a:pPr>
            <a:r>
              <a:rPr lang="en-US" sz="2100" dirty="0" smtClean="0">
                <a:solidFill>
                  <a:schemeClr val="tx1"/>
                </a:solidFill>
              </a:rPr>
              <a:t>Only few basic attributes</a:t>
            </a:r>
            <a:endParaRPr lang="en-US" sz="2100" dirty="0">
              <a:solidFill>
                <a:schemeClr val="tx1"/>
              </a:solidFill>
            </a:endParaRPr>
          </a:p>
          <a:p>
            <a:endParaRPr lang="de-DE" dirty="0" smtClean="0"/>
          </a:p>
          <a:p>
            <a:r>
              <a:rPr lang="de-DE" sz="2800" b="1" dirty="0" err="1" smtClean="0">
                <a:solidFill>
                  <a:schemeClr val="tx1"/>
                </a:solidFill>
              </a:rPr>
              <a:t>Simplified</a:t>
            </a:r>
            <a:r>
              <a:rPr lang="de-DE" sz="2800" b="1" dirty="0" smtClean="0">
                <a:solidFill>
                  <a:schemeClr val="tx1"/>
                </a:solidFill>
              </a:rPr>
              <a:t> </a:t>
            </a:r>
            <a:r>
              <a:rPr lang="de-DE" sz="2800" b="1" dirty="0" err="1">
                <a:solidFill>
                  <a:schemeClr val="tx1"/>
                </a:solidFill>
              </a:rPr>
              <a:t>data</a:t>
            </a:r>
            <a:r>
              <a:rPr lang="de-DE" sz="2800" b="1" dirty="0">
                <a:solidFill>
                  <a:schemeClr val="tx1"/>
                </a:solidFill>
              </a:rPr>
              <a:t> </a:t>
            </a:r>
            <a:r>
              <a:rPr lang="de-DE" sz="2800" b="1" dirty="0" err="1">
                <a:solidFill>
                  <a:schemeClr val="tx1"/>
                </a:solidFill>
              </a:rPr>
              <a:t>model</a:t>
            </a:r>
            <a:endParaRPr lang="de-DE" sz="2800" b="1" dirty="0">
              <a:solidFill>
                <a:schemeClr val="tx1"/>
              </a:solidFill>
            </a:endParaRPr>
          </a:p>
          <a:p>
            <a:r>
              <a:rPr lang="en-US" b="1" dirty="0">
                <a:solidFill>
                  <a:schemeClr val="tx1"/>
                </a:solidFill>
              </a:rPr>
              <a:t>Flat structure means:</a:t>
            </a:r>
          </a:p>
          <a:p>
            <a:pPr marL="342900" indent="-342900">
              <a:buFont typeface="Wingdings" panose="05000000000000000000" pitchFamily="2" charset="2"/>
              <a:buChar char="Ø"/>
            </a:pPr>
            <a:r>
              <a:rPr lang="en-US" sz="2100" dirty="0">
                <a:solidFill>
                  <a:schemeClr val="tx1"/>
                </a:solidFill>
              </a:rPr>
              <a:t>Only direct attributes for properties</a:t>
            </a:r>
          </a:p>
          <a:p>
            <a:pPr marL="342900" indent="-342900">
              <a:buFont typeface="Wingdings" panose="05000000000000000000" pitchFamily="2" charset="2"/>
              <a:buChar char="Ø"/>
            </a:pPr>
            <a:r>
              <a:rPr lang="en-US" sz="2100" dirty="0">
                <a:solidFill>
                  <a:schemeClr val="tx1"/>
                </a:solidFill>
              </a:rPr>
              <a:t>N</a:t>
            </a:r>
            <a:r>
              <a:rPr lang="en-US" sz="2100" dirty="0" smtClean="0">
                <a:solidFill>
                  <a:schemeClr val="tx1"/>
                </a:solidFill>
              </a:rPr>
              <a:t>o </a:t>
            </a:r>
            <a:r>
              <a:rPr lang="en-US" sz="2100" dirty="0">
                <a:solidFill>
                  <a:schemeClr val="tx1"/>
                </a:solidFill>
              </a:rPr>
              <a:t>connected tables (except for Geographic Names)</a:t>
            </a:r>
          </a:p>
          <a:p>
            <a:pPr marL="342900" indent="-342900">
              <a:buFont typeface="Wingdings" panose="05000000000000000000" pitchFamily="2" charset="2"/>
              <a:buChar char="Ø"/>
            </a:pPr>
            <a:r>
              <a:rPr lang="en-US" sz="2100" dirty="0">
                <a:solidFill>
                  <a:schemeClr val="tx1"/>
                </a:solidFill>
              </a:rPr>
              <a:t>No linear referencing</a:t>
            </a:r>
          </a:p>
          <a:p>
            <a:pPr marL="342900" indent="-342900">
              <a:buFont typeface="Wingdings" panose="05000000000000000000" pitchFamily="2" charset="2"/>
              <a:buChar char="Ø"/>
            </a:pPr>
            <a:r>
              <a:rPr lang="en-US" sz="2100" dirty="0">
                <a:solidFill>
                  <a:schemeClr val="tx1"/>
                </a:solidFill>
              </a:rPr>
              <a:t>Only one geometry type per feature</a:t>
            </a:r>
          </a:p>
          <a:p>
            <a:endParaRPr lang="de-DE" dirty="0"/>
          </a:p>
        </p:txBody>
      </p:sp>
      <p:sp>
        <p:nvSpPr>
          <p:cNvPr id="4" name="Textplatzhalter 3"/>
          <p:cNvSpPr>
            <a:spLocks noGrp="1"/>
          </p:cNvSpPr>
          <p:nvPr>
            <p:ph type="body" sz="half" idx="2"/>
          </p:nvPr>
        </p:nvSpPr>
        <p:spPr/>
        <p:txBody>
          <a:bodyPr/>
          <a:lstStyle/>
          <a:p>
            <a:r>
              <a:rPr lang="en-US" dirty="0"/>
              <a:t>Core Reference Dataset</a:t>
            </a:r>
          </a:p>
          <a:p>
            <a:endParaRPr lang="de-DE" dirty="0"/>
          </a:p>
        </p:txBody>
      </p:sp>
      <p:sp>
        <p:nvSpPr>
          <p:cNvPr id="7" name="Slide Number Placeholder 2"/>
          <p:cNvSpPr>
            <a:spLocks noGrp="1"/>
          </p:cNvSpPr>
          <p:nvPr>
            <p:ph type="sldNum" sz="quarter" idx="12"/>
          </p:nvPr>
        </p:nvSpPr>
        <p:spPr>
          <a:xfrm>
            <a:off x="526774" y="403845"/>
            <a:ext cx="481755" cy="365125"/>
          </a:xfrm>
        </p:spPr>
        <p:txBody>
          <a:bodyPr/>
          <a:lstStyle/>
          <a:p>
            <a:r>
              <a:rPr lang="en-US" dirty="0" smtClean="0"/>
              <a:t>5</a:t>
            </a:r>
            <a:endParaRPr lang="en-US" dirty="0"/>
          </a:p>
        </p:txBody>
      </p:sp>
      <p:pic>
        <p:nvPicPr>
          <p:cNvPr id="6" name="Grafik 5" descr="Q:\Projekte\EG_DataRepository\CRD\DataModel\CRD.png"/>
          <p:cNvPicPr/>
          <p:nvPr/>
        </p:nvPicPr>
        <p:blipFill rotWithShape="1">
          <a:blip r:embed="rId2">
            <a:extLst>
              <a:ext uri="{28A0092B-C50C-407E-A947-70E740481C1C}">
                <a14:useLocalDpi xmlns:a14="http://schemas.microsoft.com/office/drawing/2010/main" val="0"/>
              </a:ext>
            </a:extLst>
          </a:blip>
          <a:srcRect t="17671"/>
          <a:stretch/>
        </p:blipFill>
        <p:spPr bwMode="auto">
          <a:xfrm>
            <a:off x="6463861" y="3710152"/>
            <a:ext cx="5244599" cy="2701629"/>
          </a:xfrm>
          <a:prstGeom prst="rect">
            <a:avLst/>
          </a:prstGeom>
          <a:noFill/>
          <a:ln>
            <a:solidFill>
              <a:schemeClr val="tx1"/>
            </a:solidFill>
          </a:ln>
        </p:spPr>
      </p:pic>
    </p:spTree>
    <p:extLst>
      <p:ext uri="{BB962C8B-B14F-4D97-AF65-F5344CB8AC3E}">
        <p14:creationId xmlns:p14="http://schemas.microsoft.com/office/powerpoint/2010/main" val="41084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6</a:t>
            </a:fld>
            <a:endParaRPr lang="en-US" dirty="0"/>
          </a:p>
        </p:txBody>
      </p:sp>
      <p:sp>
        <p:nvSpPr>
          <p:cNvPr id="4" name="Title 3"/>
          <p:cNvSpPr>
            <a:spLocks noGrp="1"/>
          </p:cNvSpPr>
          <p:nvPr>
            <p:ph type="title"/>
          </p:nvPr>
        </p:nvSpPr>
        <p:spPr/>
        <p:txBody>
          <a:bodyPr>
            <a:normAutofit/>
          </a:bodyPr>
          <a:lstStyle/>
          <a:p>
            <a:r>
              <a:rPr lang="en-US" sz="3000" dirty="0"/>
              <a:t>Production </a:t>
            </a:r>
            <a:r>
              <a:rPr lang="en-US" sz="3000" dirty="0" smtClean="0"/>
              <a:t>steps </a:t>
            </a:r>
            <a:r>
              <a:rPr lang="de-DE" sz="3200" dirty="0" err="1"/>
              <a:t>by</a:t>
            </a:r>
            <a:r>
              <a:rPr lang="de-DE" sz="3200" dirty="0"/>
              <a:t> </a:t>
            </a:r>
            <a:r>
              <a:rPr lang="de-DE" sz="3200" dirty="0" err="1"/>
              <a:t>central</a:t>
            </a:r>
            <a:r>
              <a:rPr lang="de-DE" sz="3200" dirty="0"/>
              <a:t> </a:t>
            </a:r>
            <a:r>
              <a:rPr lang="de-DE" sz="3200" dirty="0" err="1"/>
              <a:t>production</a:t>
            </a:r>
            <a:r>
              <a:rPr lang="de-DE" sz="3200" dirty="0"/>
              <a:t> </a:t>
            </a:r>
            <a:r>
              <a:rPr lang="de-DE" sz="3200" dirty="0" err="1" smtClean="0"/>
              <a:t>team</a:t>
            </a:r>
            <a:r>
              <a:rPr lang="en-US" sz="3000" dirty="0" smtClean="0"/>
              <a:t>:</a:t>
            </a:r>
            <a:endParaRPr lang="en-US" sz="3000" dirty="0"/>
          </a:p>
        </p:txBody>
      </p:sp>
      <p:sp>
        <p:nvSpPr>
          <p:cNvPr id="5" name="Text Placeholder 4"/>
          <p:cNvSpPr>
            <a:spLocks noGrp="1"/>
          </p:cNvSpPr>
          <p:nvPr>
            <p:ph type="body" sz="quarter" idx="13"/>
          </p:nvPr>
        </p:nvSpPr>
        <p:spPr>
          <a:xfrm>
            <a:off x="527049" y="2190751"/>
            <a:ext cx="10764157" cy="2993570"/>
          </a:xfrm>
        </p:spPr>
        <p:txBody>
          <a:bodyPr>
            <a:noAutofit/>
          </a:bodyPr>
          <a:lstStyle/>
          <a:p>
            <a:pPr marL="342900" indent="-342900">
              <a:buFont typeface="Wingdings" panose="05000000000000000000" pitchFamily="2" charset="2"/>
              <a:buChar char="§"/>
            </a:pPr>
            <a:r>
              <a:rPr lang="en-US" dirty="0" smtClean="0">
                <a:solidFill>
                  <a:schemeClr val="tx1"/>
                </a:solidFill>
              </a:rPr>
              <a:t>Receiving data </a:t>
            </a:r>
            <a:r>
              <a:rPr lang="en-US" dirty="0">
                <a:solidFill>
                  <a:schemeClr val="tx1"/>
                </a:solidFill>
              </a:rPr>
              <a:t>delivery </a:t>
            </a:r>
            <a:r>
              <a:rPr lang="en-US" dirty="0" smtClean="0">
                <a:solidFill>
                  <a:schemeClr val="tx1"/>
                </a:solidFill>
              </a:rPr>
              <a:t>from NMCAs </a:t>
            </a:r>
            <a:r>
              <a:rPr lang="en-US" dirty="0" smtClean="0">
                <a:solidFill>
                  <a:schemeClr val="tx1"/>
                </a:solidFill>
                <a:sym typeface="Wingdings" panose="05000000000000000000" pitchFamily="2" charset="2"/>
              </a:rPr>
              <a:t> </a:t>
            </a:r>
            <a:r>
              <a:rPr lang="en-US" dirty="0" smtClean="0">
                <a:solidFill>
                  <a:schemeClr val="tx1"/>
                </a:solidFill>
              </a:rPr>
              <a:t>mainly as dataset and not by services</a:t>
            </a:r>
          </a:p>
          <a:p>
            <a:pPr marL="342900" indent="-342900">
              <a:buFont typeface="Wingdings" panose="05000000000000000000" pitchFamily="2" charset="2"/>
              <a:buChar char="§"/>
            </a:pPr>
            <a:r>
              <a:rPr lang="en-US" dirty="0" smtClean="0">
                <a:solidFill>
                  <a:schemeClr val="tx1"/>
                </a:solidFill>
                <a:sym typeface="Wingdings" panose="05000000000000000000" pitchFamily="2" charset="2"/>
              </a:rPr>
              <a:t>If needed: transformation </a:t>
            </a:r>
            <a:r>
              <a:rPr lang="en-US" dirty="0">
                <a:solidFill>
                  <a:schemeClr val="tx1"/>
                </a:solidFill>
                <a:sym typeface="Wingdings" panose="05000000000000000000" pitchFamily="2" charset="2"/>
              </a:rPr>
              <a:t>to CRD </a:t>
            </a:r>
            <a:r>
              <a:rPr lang="en-US" dirty="0" smtClean="0">
                <a:solidFill>
                  <a:schemeClr val="tx1"/>
                </a:solidFill>
                <a:sym typeface="Wingdings" panose="05000000000000000000" pitchFamily="2" charset="2"/>
              </a:rPr>
              <a:t>data model</a:t>
            </a:r>
            <a:endParaRPr lang="en-US" dirty="0">
              <a:solidFill>
                <a:schemeClr val="tx1"/>
              </a:solidFill>
            </a:endParaRPr>
          </a:p>
          <a:p>
            <a:pPr marL="342900" indent="-342900">
              <a:buFont typeface="Wingdings" panose="05000000000000000000" pitchFamily="2" charset="2"/>
              <a:buChar char="§"/>
            </a:pPr>
            <a:r>
              <a:rPr lang="en-US" dirty="0" smtClean="0">
                <a:solidFill>
                  <a:schemeClr val="tx1"/>
                </a:solidFill>
              </a:rPr>
              <a:t>Basic quality checks </a:t>
            </a:r>
            <a:r>
              <a:rPr lang="en-US" dirty="0" smtClean="0">
                <a:solidFill>
                  <a:schemeClr val="tx1"/>
                </a:solidFill>
                <a:sym typeface="Wingdings" panose="05000000000000000000" pitchFamily="2" charset="2"/>
              </a:rPr>
              <a:t> but </a:t>
            </a:r>
            <a:r>
              <a:rPr lang="en-US" dirty="0" smtClean="0">
                <a:solidFill>
                  <a:schemeClr val="tx1"/>
                </a:solidFill>
              </a:rPr>
              <a:t>CRD </a:t>
            </a:r>
            <a:r>
              <a:rPr lang="en-US" dirty="0">
                <a:solidFill>
                  <a:schemeClr val="tx1"/>
                </a:solidFill>
              </a:rPr>
              <a:t>relies on the quality checks done by NMCAs for the original data</a:t>
            </a:r>
          </a:p>
          <a:p>
            <a:pPr marL="342900" indent="-342900">
              <a:buFont typeface="Wingdings" panose="05000000000000000000" pitchFamily="2" charset="2"/>
              <a:buChar char="§"/>
            </a:pPr>
            <a:r>
              <a:rPr lang="en-US" dirty="0">
                <a:solidFill>
                  <a:schemeClr val="tx1"/>
                </a:solidFill>
              </a:rPr>
              <a:t>Edge matching </a:t>
            </a:r>
            <a:r>
              <a:rPr lang="en-US" dirty="0" smtClean="0">
                <a:solidFill>
                  <a:schemeClr val="tx1"/>
                </a:solidFill>
              </a:rPr>
              <a:t>on international boundaries </a:t>
            </a:r>
            <a:r>
              <a:rPr lang="en-US" dirty="0" smtClean="0">
                <a:solidFill>
                  <a:schemeClr val="tx1"/>
                </a:solidFill>
                <a:sym typeface="Wingdings" panose="05000000000000000000" pitchFamily="2" charset="2"/>
              </a:rPr>
              <a:t> semi-automatic </a:t>
            </a:r>
          </a:p>
          <a:p>
            <a:pPr marL="342900" indent="-342900">
              <a:buFont typeface="Wingdings" panose="05000000000000000000" pitchFamily="2" charset="2"/>
              <a:buChar char="§"/>
            </a:pPr>
            <a:r>
              <a:rPr lang="en-US" dirty="0" smtClean="0">
                <a:solidFill>
                  <a:schemeClr val="tx1"/>
                </a:solidFill>
              </a:rPr>
              <a:t>Final </a:t>
            </a:r>
            <a:r>
              <a:rPr lang="en-US" dirty="0">
                <a:solidFill>
                  <a:schemeClr val="tx1"/>
                </a:solidFill>
              </a:rPr>
              <a:t>assembly of CRD </a:t>
            </a:r>
            <a:r>
              <a:rPr lang="en-US" dirty="0">
                <a:solidFill>
                  <a:schemeClr val="tx1"/>
                </a:solidFill>
                <a:sym typeface="Wingdings" panose="05000000000000000000" pitchFamily="2" charset="2"/>
              </a:rPr>
              <a:t> documentation, metadata</a:t>
            </a:r>
            <a:endParaRPr lang="en-US" dirty="0">
              <a:solidFill>
                <a:schemeClr val="tx1"/>
              </a:solidFill>
            </a:endParaRPr>
          </a:p>
          <a:p>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a:t>Core Reference Dataset</a:t>
            </a:r>
          </a:p>
          <a:p>
            <a:endParaRPr lang="en-US" dirty="0"/>
          </a:p>
        </p:txBody>
      </p:sp>
      <p:sp>
        <p:nvSpPr>
          <p:cNvPr id="7" name="Text Placeholder 4"/>
          <p:cNvSpPr txBox="1">
            <a:spLocks/>
          </p:cNvSpPr>
          <p:nvPr/>
        </p:nvSpPr>
        <p:spPr>
          <a:xfrm>
            <a:off x="527050" y="4784272"/>
            <a:ext cx="6600371" cy="1513070"/>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dirty="0" smtClean="0">
                <a:solidFill>
                  <a:schemeClr val="tx1"/>
                </a:solidFill>
              </a:rPr>
              <a:t>Prototype of CRD </a:t>
            </a:r>
            <a:r>
              <a:rPr lang="en-US" dirty="0" smtClean="0">
                <a:solidFill>
                  <a:schemeClr val="tx1"/>
                </a:solidFill>
                <a:sym typeface="Wingdings" panose="05000000000000000000" pitchFamily="2" charset="2"/>
              </a:rPr>
              <a:t>including 3 countries: Austria, Czech Republic, Slovakia</a:t>
            </a:r>
          </a:p>
        </p:txBody>
      </p:sp>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l="40201" t="49900" r="17998" b="14801"/>
          <a:stretch/>
        </p:blipFill>
        <p:spPr>
          <a:xfrm>
            <a:off x="7307036" y="4161855"/>
            <a:ext cx="4204607" cy="2044931"/>
          </a:xfrm>
          <a:prstGeom prst="rect">
            <a:avLst/>
          </a:prstGeom>
          <a:ln>
            <a:solidFill>
              <a:srgbClr val="1A1918"/>
            </a:solidFill>
          </a:ln>
        </p:spPr>
      </p:pic>
    </p:spTree>
    <p:extLst>
      <p:ext uri="{BB962C8B-B14F-4D97-AF65-F5344CB8AC3E}">
        <p14:creationId xmlns:p14="http://schemas.microsoft.com/office/powerpoint/2010/main" val="527662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7</a:t>
            </a:fld>
            <a:endParaRPr lang="en-US" dirty="0"/>
          </a:p>
        </p:txBody>
      </p:sp>
      <p:sp>
        <p:nvSpPr>
          <p:cNvPr id="4" name="Title 3"/>
          <p:cNvSpPr>
            <a:spLocks noGrp="1"/>
          </p:cNvSpPr>
          <p:nvPr>
            <p:ph type="title"/>
          </p:nvPr>
        </p:nvSpPr>
        <p:spPr/>
        <p:txBody>
          <a:bodyPr>
            <a:normAutofit/>
          </a:bodyPr>
          <a:lstStyle/>
          <a:p>
            <a:r>
              <a:rPr lang="en-US" sz="3000" smtClean="0"/>
              <a:t>Assumptions </a:t>
            </a:r>
            <a:r>
              <a:rPr lang="en-US" sz="3000" dirty="0" smtClean="0"/>
              <a:t>at the beginning</a:t>
            </a:r>
            <a:endParaRPr lang="en-US" sz="3000" dirty="0"/>
          </a:p>
        </p:txBody>
      </p:sp>
      <p:sp>
        <p:nvSpPr>
          <p:cNvPr id="5" name="Text Placeholder 4"/>
          <p:cNvSpPr>
            <a:spLocks noGrp="1"/>
          </p:cNvSpPr>
          <p:nvPr>
            <p:ph type="body" sz="quarter" idx="13"/>
          </p:nvPr>
        </p:nvSpPr>
        <p:spPr>
          <a:xfrm>
            <a:off x="527050" y="2190750"/>
            <a:ext cx="10826750" cy="4299857"/>
          </a:xfrm>
        </p:spPr>
        <p:txBody>
          <a:bodyPr>
            <a:normAutofit/>
          </a:bodyPr>
          <a:lstStyle/>
          <a:p>
            <a:r>
              <a:rPr lang="en-US" b="1" dirty="0" smtClean="0">
                <a:solidFill>
                  <a:schemeClr val="tx1"/>
                </a:solidFill>
              </a:rPr>
              <a:t>Data delivery: </a:t>
            </a:r>
            <a:r>
              <a:rPr lang="en-US" dirty="0" smtClean="0">
                <a:solidFill>
                  <a:schemeClr val="tx1"/>
                </a:solidFill>
              </a:rPr>
              <a:t>INSPIRE data delivered by INPIRE service (download service, WFS)</a:t>
            </a:r>
          </a:p>
          <a:p>
            <a:r>
              <a:rPr lang="en-US" b="1" dirty="0" smtClean="0">
                <a:solidFill>
                  <a:schemeClr val="tx1"/>
                </a:solidFill>
              </a:rPr>
              <a:t>Transformation</a:t>
            </a:r>
            <a:r>
              <a:rPr lang="en-US" dirty="0" smtClean="0">
                <a:solidFill>
                  <a:schemeClr val="tx1"/>
                </a:solidFill>
              </a:rPr>
              <a:t>: done by production team</a:t>
            </a:r>
          </a:p>
          <a:p>
            <a:r>
              <a:rPr lang="en-US" b="1" dirty="0" smtClean="0">
                <a:solidFill>
                  <a:schemeClr val="tx1"/>
                </a:solidFill>
              </a:rPr>
              <a:t>Content</a:t>
            </a:r>
            <a:r>
              <a:rPr lang="en-US" dirty="0" smtClean="0">
                <a:solidFill>
                  <a:schemeClr val="tx1"/>
                </a:solidFill>
              </a:rPr>
              <a:t>: all content available </a:t>
            </a:r>
            <a:r>
              <a:rPr lang="en-US" dirty="0" smtClean="0">
                <a:solidFill>
                  <a:schemeClr val="tx1"/>
                </a:solidFill>
                <a:sym typeface="Wingdings" panose="05000000000000000000" pitchFamily="2" charset="2"/>
              </a:rPr>
              <a:t> Annex I themes</a:t>
            </a:r>
            <a:endParaRPr lang="en-US" dirty="0" smtClean="0">
              <a:solidFill>
                <a:schemeClr val="tx1"/>
              </a:solidFill>
            </a:endParaRPr>
          </a:p>
          <a:p>
            <a:r>
              <a:rPr lang="en-US" b="1" dirty="0" smtClean="0">
                <a:solidFill>
                  <a:schemeClr val="tx1"/>
                </a:solidFill>
              </a:rPr>
              <a:t>Data quality</a:t>
            </a:r>
            <a:r>
              <a:rPr lang="en-US" dirty="0" smtClean="0">
                <a:solidFill>
                  <a:schemeClr val="tx1"/>
                </a:solidFill>
              </a:rPr>
              <a:t>: data is quality checked as data is the official national INSPIRE data</a:t>
            </a:r>
          </a:p>
          <a:p>
            <a:endParaRPr lang="en-US" dirty="0">
              <a:solidFill>
                <a:schemeClr val="tx1"/>
              </a:solidFill>
            </a:endParaRPr>
          </a:p>
          <a:p>
            <a:r>
              <a:rPr lang="en-US" b="1" dirty="0" smtClean="0">
                <a:solidFill>
                  <a:schemeClr val="tx1"/>
                </a:solidFill>
              </a:rPr>
              <a:t>Edge matching: </a:t>
            </a:r>
            <a:r>
              <a:rPr lang="en-US" dirty="0" smtClean="0">
                <a:solidFill>
                  <a:schemeClr val="tx1"/>
                </a:solidFill>
              </a:rPr>
              <a:t>main task of the production team</a:t>
            </a:r>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30613821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8</a:t>
            </a:fld>
            <a:endParaRPr lang="en-US" dirty="0"/>
          </a:p>
        </p:txBody>
      </p:sp>
      <p:sp>
        <p:nvSpPr>
          <p:cNvPr id="4" name="Title 3"/>
          <p:cNvSpPr>
            <a:spLocks noGrp="1"/>
          </p:cNvSpPr>
          <p:nvPr>
            <p:ph type="title"/>
          </p:nvPr>
        </p:nvSpPr>
        <p:spPr/>
        <p:txBody>
          <a:bodyPr>
            <a:normAutofit/>
          </a:bodyPr>
          <a:lstStyle/>
          <a:p>
            <a:r>
              <a:rPr lang="en-US" sz="3000" dirty="0" smtClean="0"/>
              <a:t>Lessons learned: data delivery</a:t>
            </a:r>
            <a:endParaRPr lang="en-US" sz="3000" dirty="0"/>
          </a:p>
        </p:txBody>
      </p:sp>
      <p:sp>
        <p:nvSpPr>
          <p:cNvPr id="5" name="Text Placeholder 4"/>
          <p:cNvSpPr>
            <a:spLocks noGrp="1"/>
          </p:cNvSpPr>
          <p:nvPr>
            <p:ph type="body" sz="quarter" idx="13"/>
          </p:nvPr>
        </p:nvSpPr>
        <p:spPr>
          <a:xfrm>
            <a:off x="527050" y="2190750"/>
            <a:ext cx="10826750" cy="4299857"/>
          </a:xfrm>
        </p:spPr>
        <p:txBody>
          <a:bodyPr>
            <a:normAutofit/>
          </a:bodyPr>
          <a:lstStyle/>
          <a:p>
            <a:r>
              <a:rPr lang="en-US" b="1" dirty="0">
                <a:solidFill>
                  <a:schemeClr val="tx1"/>
                </a:solidFill>
              </a:rPr>
              <a:t>WFS not suitable because:</a:t>
            </a:r>
          </a:p>
          <a:p>
            <a:pPr marL="342900" indent="-342900">
              <a:buFont typeface="Wingdings" panose="05000000000000000000" pitchFamily="2" charset="2"/>
              <a:buChar char="§"/>
            </a:pPr>
            <a:r>
              <a:rPr lang="en-US" dirty="0">
                <a:solidFill>
                  <a:schemeClr val="tx1"/>
                </a:solidFill>
              </a:rPr>
              <a:t>Access difficult (because text only in national language)</a:t>
            </a:r>
          </a:p>
          <a:p>
            <a:pPr marL="342900" indent="-342900">
              <a:buFont typeface="Wingdings" panose="05000000000000000000" pitchFamily="2" charset="2"/>
              <a:buChar char="§"/>
            </a:pPr>
            <a:r>
              <a:rPr lang="en-US" dirty="0">
                <a:solidFill>
                  <a:schemeClr val="tx1"/>
                </a:solidFill>
              </a:rPr>
              <a:t>Download of whole country not possible</a:t>
            </a:r>
          </a:p>
          <a:p>
            <a:pPr marL="342900" indent="-342900">
              <a:buFont typeface="Wingdings" panose="05000000000000000000" pitchFamily="2" charset="2"/>
              <a:buChar char="§"/>
            </a:pPr>
            <a:r>
              <a:rPr lang="en-US" dirty="0">
                <a:solidFill>
                  <a:schemeClr val="tx1"/>
                </a:solidFill>
              </a:rPr>
              <a:t>Connections not </a:t>
            </a:r>
            <a:r>
              <a:rPr lang="en-US" dirty="0" smtClean="0">
                <a:solidFill>
                  <a:schemeClr val="tx1"/>
                </a:solidFill>
              </a:rPr>
              <a:t>stable</a:t>
            </a:r>
          </a:p>
          <a:p>
            <a:pPr marL="342900" indent="-342900">
              <a:buFont typeface="Wingdings" panose="05000000000000000000" pitchFamily="2" charset="2"/>
              <a:buChar char="§"/>
            </a:pPr>
            <a:r>
              <a:rPr lang="en-US" dirty="0" smtClean="0">
                <a:solidFill>
                  <a:schemeClr val="tx1"/>
                </a:solidFill>
              </a:rPr>
              <a:t>In some countries: Complex registration procedures (in national language)</a:t>
            </a:r>
          </a:p>
          <a:p>
            <a:endParaRPr lang="en-US" dirty="0" smtClean="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en-US" dirty="0" smtClean="0">
                <a:solidFill>
                  <a:schemeClr val="tx1"/>
                </a:solidFill>
              </a:rPr>
              <a:t>Make data available as downloadable dataset</a:t>
            </a:r>
          </a:p>
          <a:p>
            <a:pPr marL="342900" indent="-342900">
              <a:buFont typeface="Wingdings" panose="05000000000000000000" pitchFamily="2" charset="2"/>
              <a:buChar char="§"/>
            </a:pPr>
            <a:r>
              <a:rPr lang="en-US" dirty="0" smtClean="0">
                <a:solidFill>
                  <a:schemeClr val="tx1"/>
                </a:solidFill>
              </a:rPr>
              <a:t>Avoid complex access restrictions </a:t>
            </a:r>
            <a:r>
              <a:rPr lang="en-US" dirty="0" smtClean="0">
                <a:solidFill>
                  <a:schemeClr val="tx1"/>
                </a:solidFill>
                <a:sym typeface="Wingdings" panose="05000000000000000000" pitchFamily="2" charset="2"/>
              </a:rPr>
              <a:t> provide real open data </a:t>
            </a:r>
            <a:endParaRPr lang="en-US" dirty="0" smtClean="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158845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635583-3BE1-624A-8315-C9D40B2597B1}" type="slidenum">
              <a:rPr lang="en-US" smtClean="0"/>
              <a:t>9</a:t>
            </a:fld>
            <a:endParaRPr lang="en-US" dirty="0"/>
          </a:p>
        </p:txBody>
      </p:sp>
      <p:sp>
        <p:nvSpPr>
          <p:cNvPr id="4" name="Title 3"/>
          <p:cNvSpPr>
            <a:spLocks noGrp="1"/>
          </p:cNvSpPr>
          <p:nvPr>
            <p:ph type="title"/>
          </p:nvPr>
        </p:nvSpPr>
        <p:spPr/>
        <p:txBody>
          <a:bodyPr>
            <a:normAutofit/>
          </a:bodyPr>
          <a:lstStyle/>
          <a:p>
            <a:r>
              <a:rPr lang="en-US" sz="3000" dirty="0" smtClean="0"/>
              <a:t>Lessons learned: transformation</a:t>
            </a:r>
            <a:endParaRPr lang="en-US" sz="3000" dirty="0"/>
          </a:p>
        </p:txBody>
      </p:sp>
      <p:sp>
        <p:nvSpPr>
          <p:cNvPr id="5" name="Text Placeholder 4"/>
          <p:cNvSpPr>
            <a:spLocks noGrp="1"/>
          </p:cNvSpPr>
          <p:nvPr>
            <p:ph type="body" sz="quarter" idx="13"/>
          </p:nvPr>
        </p:nvSpPr>
        <p:spPr>
          <a:xfrm>
            <a:off x="527050" y="2190750"/>
            <a:ext cx="10826750" cy="4291693"/>
          </a:xfrm>
        </p:spPr>
        <p:txBody>
          <a:bodyPr>
            <a:normAutofit/>
          </a:bodyPr>
          <a:lstStyle/>
          <a:p>
            <a:r>
              <a:rPr lang="en-US" b="1" dirty="0" smtClean="0">
                <a:solidFill>
                  <a:schemeClr val="tx1"/>
                </a:solidFill>
              </a:rPr>
              <a:t>Data provider prefer direct transformation to simplified CRD model, because:</a:t>
            </a:r>
          </a:p>
          <a:p>
            <a:pPr marL="342900" indent="-342900">
              <a:buFont typeface="Wingdings" panose="05000000000000000000" pitchFamily="2" charset="2"/>
              <a:buChar char="§"/>
            </a:pPr>
            <a:r>
              <a:rPr lang="en-US" dirty="0" smtClean="0">
                <a:solidFill>
                  <a:schemeClr val="tx1"/>
                </a:solidFill>
              </a:rPr>
              <a:t>INSPIRE data models too complex</a:t>
            </a:r>
            <a:endParaRPr lang="en-US" dirty="0">
              <a:solidFill>
                <a:schemeClr val="tx1"/>
              </a:solidFill>
            </a:endParaRPr>
          </a:p>
          <a:p>
            <a:pPr marL="342900" indent="-342900">
              <a:buFont typeface="Wingdings" panose="05000000000000000000" pitchFamily="2" charset="2"/>
              <a:buChar char="§"/>
            </a:pPr>
            <a:r>
              <a:rPr lang="en-US" dirty="0" smtClean="0">
                <a:solidFill>
                  <a:schemeClr val="tx1"/>
                </a:solidFill>
              </a:rPr>
              <a:t>National INSPIRE implementation obviously not perfect</a:t>
            </a:r>
            <a:endParaRPr lang="en-US" dirty="0">
              <a:solidFill>
                <a:schemeClr val="tx1"/>
              </a:solidFill>
            </a:endParaRPr>
          </a:p>
          <a:p>
            <a:pPr marL="342900" indent="-342900">
              <a:buFont typeface="Wingdings" panose="05000000000000000000" pitchFamily="2" charset="2"/>
              <a:buChar char="§"/>
            </a:pPr>
            <a:endParaRPr lang="en-US" dirty="0" smtClean="0">
              <a:solidFill>
                <a:schemeClr val="tx1"/>
              </a:solidFill>
            </a:endParaRPr>
          </a:p>
          <a:p>
            <a:r>
              <a:rPr lang="en-US" b="1" dirty="0">
                <a:solidFill>
                  <a:schemeClr val="tx1"/>
                </a:solidFill>
              </a:rPr>
              <a:t>Recommendations for INSPIRE evolvement:</a:t>
            </a:r>
          </a:p>
          <a:p>
            <a:pPr marL="342900" indent="-342900">
              <a:buFont typeface="Wingdings" panose="05000000000000000000" pitchFamily="2" charset="2"/>
              <a:buChar char="§"/>
            </a:pPr>
            <a:r>
              <a:rPr lang="en-US" dirty="0" smtClean="0">
                <a:solidFill>
                  <a:schemeClr val="tx1"/>
                </a:solidFill>
              </a:rPr>
              <a:t>Simplify data models and streamline the models of the different themes</a:t>
            </a:r>
            <a:endParaRPr lang="en-US" dirty="0">
              <a:solidFill>
                <a:schemeClr val="tx1"/>
              </a:solidFill>
            </a:endParaRPr>
          </a:p>
          <a:p>
            <a:pPr marL="342900" indent="-342900">
              <a:buFont typeface="Wingdings" panose="05000000000000000000" pitchFamily="2" charset="2"/>
              <a:buChar char="§"/>
            </a:pPr>
            <a:endParaRPr lang="en-US" dirty="0">
              <a:solidFill>
                <a:schemeClr val="tx1"/>
              </a:solidFill>
            </a:endParaRPr>
          </a:p>
          <a:p>
            <a:r>
              <a:rPr lang="en-US" b="1" dirty="0" smtClean="0">
                <a:solidFill>
                  <a:schemeClr val="tx1"/>
                </a:solidFill>
              </a:rPr>
              <a:t>Recommendations for data providers:</a:t>
            </a:r>
            <a:endParaRPr lang="en-US" b="1" dirty="0">
              <a:solidFill>
                <a:schemeClr val="tx1"/>
              </a:solidFill>
            </a:endParaRPr>
          </a:p>
          <a:p>
            <a:pPr marL="342900" indent="-342900">
              <a:buFont typeface="Wingdings" panose="05000000000000000000" pitchFamily="2" charset="2"/>
              <a:buChar char="§"/>
            </a:pPr>
            <a:r>
              <a:rPr lang="en-US" dirty="0" smtClean="0">
                <a:solidFill>
                  <a:schemeClr val="tx1"/>
                </a:solidFill>
              </a:rPr>
              <a:t>Take INSPIRE implementation serious and provide meaningful content</a:t>
            </a:r>
          </a:p>
          <a:p>
            <a:pPr marL="342900" indent="-342900">
              <a:buFont typeface="Wingdings" panose="05000000000000000000" pitchFamily="2" charset="2"/>
              <a:buChar char="§"/>
            </a:pPr>
            <a:r>
              <a:rPr lang="en-GB" dirty="0" smtClean="0">
                <a:solidFill>
                  <a:schemeClr val="tx1"/>
                </a:solidFill>
              </a:rPr>
              <a:t>Collaborate with other data providers to understand the INSPIRE </a:t>
            </a:r>
            <a:r>
              <a:rPr lang="en-GB" dirty="0">
                <a:solidFill>
                  <a:schemeClr val="tx1"/>
                </a:solidFill>
              </a:rPr>
              <a:t>data </a:t>
            </a:r>
            <a:r>
              <a:rPr lang="en-GB" dirty="0" smtClean="0">
                <a:solidFill>
                  <a:schemeClr val="tx1"/>
                </a:solidFill>
              </a:rPr>
              <a:t>models and its implementation</a:t>
            </a:r>
            <a:endParaRPr lang="en-US" dirty="0">
              <a:solidFill>
                <a:schemeClr val="tx1"/>
              </a:solidFill>
            </a:endParaRPr>
          </a:p>
        </p:txBody>
      </p:sp>
      <p:sp>
        <p:nvSpPr>
          <p:cNvPr id="6" name="Text Placeholder 5"/>
          <p:cNvSpPr>
            <a:spLocks noGrp="1"/>
          </p:cNvSpPr>
          <p:nvPr>
            <p:ph type="body" sz="half" idx="2"/>
          </p:nvPr>
        </p:nvSpPr>
        <p:spPr/>
        <p:txBody>
          <a:bodyPr/>
          <a:lstStyle/>
          <a:p>
            <a:r>
              <a:rPr lang="en-US" dirty="0" smtClean="0"/>
              <a:t>Data integration experiences</a:t>
            </a:r>
            <a:endParaRPr lang="en-US" dirty="0"/>
          </a:p>
          <a:p>
            <a:endParaRPr lang="en-US" dirty="0"/>
          </a:p>
        </p:txBody>
      </p:sp>
    </p:spTree>
    <p:extLst>
      <p:ext uri="{BB962C8B-B14F-4D97-AF65-F5344CB8AC3E}">
        <p14:creationId xmlns:p14="http://schemas.microsoft.com/office/powerpoint/2010/main" val="220278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G Colour Palette">
      <a:dk1>
        <a:srgbClr val="173866"/>
      </a:dk1>
      <a:lt1>
        <a:srgbClr val="F1EB3E"/>
      </a:lt1>
      <a:dk2>
        <a:srgbClr val="FEFFFE"/>
      </a:dk2>
      <a:lt2>
        <a:srgbClr val="EDE642"/>
      </a:lt2>
      <a:accent1>
        <a:srgbClr val="D3CE53"/>
      </a:accent1>
      <a:accent2>
        <a:srgbClr val="BBB65E"/>
      </a:accent2>
      <a:accent3>
        <a:srgbClr val="AAA664"/>
      </a:accent3>
      <a:accent4>
        <a:srgbClr val="7D8E8E"/>
      </a:accent4>
      <a:accent5>
        <a:srgbClr val="5B82A2"/>
      </a:accent5>
      <a:accent6>
        <a:srgbClr val="34699F"/>
      </a:accent6>
      <a:hlink>
        <a:srgbClr val="0059A7"/>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1482</Words>
  <Application>Microsoft Office PowerPoint</Application>
  <PresentationFormat>Breitbild</PresentationFormat>
  <Paragraphs>371</Paragraphs>
  <Slides>15</Slides>
  <Notes>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15</vt:i4>
      </vt:variant>
    </vt:vector>
  </HeadingPairs>
  <TitlesOfParts>
    <vt:vector size="20" baseType="lpstr">
      <vt:lpstr>Arial</vt:lpstr>
      <vt:lpstr>Calibri</vt:lpstr>
      <vt:lpstr>Courier New</vt:lpstr>
      <vt:lpstr>Wingdings</vt:lpstr>
      <vt:lpstr>Office Theme</vt:lpstr>
      <vt:lpstr>Experiences in implementing pan-European Services using national INSPIRE services:  The integration perspective   Anja Hopfstock, BKG, 24.10.2019</vt:lpstr>
      <vt:lpstr>Agenda</vt:lpstr>
      <vt:lpstr>PowerPoint-Präsentation</vt:lpstr>
      <vt:lpstr>Core Reference Dataset (CRD)</vt:lpstr>
      <vt:lpstr>Easy to use</vt:lpstr>
      <vt:lpstr>Production steps by central production team:</vt:lpstr>
      <vt:lpstr>Assumptions at the beginning</vt:lpstr>
      <vt:lpstr>Lessons learned: data delivery</vt:lpstr>
      <vt:lpstr>Lessons learned: transformation</vt:lpstr>
      <vt:lpstr>Lessons learned: data content (I)</vt:lpstr>
      <vt:lpstr>Lessons learned: data content (II)</vt:lpstr>
      <vt:lpstr>Lessons learned: data quality</vt:lpstr>
      <vt:lpstr>Lessons learned: edge matching</vt:lpstr>
      <vt:lpstr>Summary: Lessons learned</vt:lpstr>
      <vt:lpstr>Thank you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Hamer</dc:creator>
  <cp:lastModifiedBy>Werhahn, Sonja</cp:lastModifiedBy>
  <cp:revision>202</cp:revision>
  <cp:lastPrinted>2018-11-26T11:43:24Z</cp:lastPrinted>
  <dcterms:created xsi:type="dcterms:W3CDTF">2018-03-20T09:36:47Z</dcterms:created>
  <dcterms:modified xsi:type="dcterms:W3CDTF">2019-10-17T07:34:07Z</dcterms:modified>
</cp:coreProperties>
</file>